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38"/>
  </p:notesMasterIdLst>
  <p:sldIdLst>
    <p:sldId id="256" r:id="rId3"/>
    <p:sldId id="285" r:id="rId4"/>
    <p:sldId id="286" r:id="rId5"/>
    <p:sldId id="287" r:id="rId6"/>
    <p:sldId id="259" r:id="rId7"/>
    <p:sldId id="262" r:id="rId8"/>
    <p:sldId id="272" r:id="rId9"/>
    <p:sldId id="263" r:id="rId10"/>
    <p:sldId id="289" r:id="rId11"/>
    <p:sldId id="290" r:id="rId12"/>
    <p:sldId id="291" r:id="rId13"/>
    <p:sldId id="292" r:id="rId14"/>
    <p:sldId id="264" r:id="rId15"/>
    <p:sldId id="278" r:id="rId16"/>
    <p:sldId id="277" r:id="rId17"/>
    <p:sldId id="274" r:id="rId18"/>
    <p:sldId id="273" r:id="rId19"/>
    <p:sldId id="275" r:id="rId20"/>
    <p:sldId id="276" r:id="rId21"/>
    <p:sldId id="293" r:id="rId22"/>
    <p:sldId id="298" r:id="rId23"/>
    <p:sldId id="299" r:id="rId24"/>
    <p:sldId id="300" r:id="rId25"/>
    <p:sldId id="301" r:id="rId26"/>
    <p:sldId id="302" r:id="rId27"/>
    <p:sldId id="297" r:id="rId28"/>
    <p:sldId id="294" r:id="rId29"/>
    <p:sldId id="271" r:id="rId30"/>
    <p:sldId id="266" r:id="rId31"/>
    <p:sldId id="295" r:id="rId32"/>
    <p:sldId id="303" r:id="rId33"/>
    <p:sldId id="268" r:id="rId34"/>
    <p:sldId id="282" r:id="rId35"/>
    <p:sldId id="269" r:id="rId36"/>
    <p:sldId id="281" r:id="rId37"/>
  </p:sldIdLst>
  <p:sldSz cx="9144000" cy="5143500" type="screen16x9"/>
  <p:notesSz cx="6858000" cy="9144000"/>
  <p:defaultTextStyle>
    <a:defPPr>
      <a:defRPr lang="ru-RU"/>
    </a:defPPr>
    <a:lvl1pPr marL="0" algn="l" defTabSz="87905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9529" algn="l" defTabSz="87905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9058" algn="l" defTabSz="87905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8587" algn="l" defTabSz="87905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58116" algn="l" defTabSz="87905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97645" algn="l" defTabSz="87905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37174" algn="l" defTabSz="87905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76703" algn="l" defTabSz="87905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16233" algn="l" defTabSz="87905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1D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64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64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9F7CE6-7FEA-4D4F-B316-AF1177A2122B}" type="doc">
      <dgm:prSet loTypeId="urn:microsoft.com/office/officeart/2005/8/layout/bProcess4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B2941E6-192C-434A-A17B-CD319AE183C0}">
      <dgm:prSet phldrT="[Текст]"/>
      <dgm:spPr/>
      <dgm:t>
        <a:bodyPr/>
        <a:lstStyle/>
        <a:p>
          <a:r>
            <a:rPr lang="ru-RU" dirty="0" smtClean="0"/>
            <a:t>Справочная информация</a:t>
          </a:r>
          <a:br>
            <a:rPr lang="ru-RU" dirty="0" smtClean="0"/>
          </a:br>
          <a:r>
            <a:rPr lang="ru-RU" dirty="0" smtClean="0"/>
            <a:t>Учебные планы, Аудиторный фонд</a:t>
          </a:r>
          <a:br>
            <a:rPr lang="ru-RU" dirty="0" smtClean="0"/>
          </a:br>
          <a:r>
            <a:rPr lang="ru-RU" dirty="0" smtClean="0"/>
            <a:t>(1С:Университет ПРОФ)</a:t>
          </a:r>
          <a:endParaRPr lang="ru-RU" dirty="0"/>
        </a:p>
      </dgm:t>
    </dgm:pt>
    <dgm:pt modelId="{13A6BB12-99F4-4480-B395-FAF5D439ECF4}" type="parTrans" cxnId="{563416C8-05E0-4BBD-8593-537642F64875}">
      <dgm:prSet/>
      <dgm:spPr/>
      <dgm:t>
        <a:bodyPr/>
        <a:lstStyle/>
        <a:p>
          <a:endParaRPr lang="ru-RU"/>
        </a:p>
      </dgm:t>
    </dgm:pt>
    <dgm:pt modelId="{39D8DAB8-ECB1-4CA1-B89E-972096C67DA1}" type="sibTrans" cxnId="{563416C8-05E0-4BBD-8593-537642F64875}">
      <dgm:prSet/>
      <dgm:spPr/>
      <dgm:t>
        <a:bodyPr/>
        <a:lstStyle/>
        <a:p>
          <a:endParaRPr lang="ru-RU"/>
        </a:p>
      </dgm:t>
    </dgm:pt>
    <dgm:pt modelId="{4FED74AA-43C2-418F-821A-3AB8D234EA5A}">
      <dgm:prSet phldrT="[Текст]"/>
      <dgm:spPr/>
      <dgm:t>
        <a:bodyPr/>
        <a:lstStyle/>
        <a:p>
          <a:r>
            <a:rPr lang="ru-RU" dirty="0" smtClean="0"/>
            <a:t>Профессиональные стандарты</a:t>
          </a:r>
          <a:br>
            <a:rPr lang="ru-RU" dirty="0" smtClean="0"/>
          </a:br>
          <a:r>
            <a:rPr lang="ru-RU" dirty="0" smtClean="0"/>
            <a:t>Иные требования, ФГОС</a:t>
          </a:r>
          <a:br>
            <a:rPr lang="ru-RU" dirty="0" smtClean="0"/>
          </a:br>
          <a:r>
            <a:rPr lang="ru-RU" dirty="0" smtClean="0"/>
            <a:t>Загрузка библиотечного фонда</a:t>
          </a:r>
          <a:endParaRPr lang="ru-RU" dirty="0"/>
        </a:p>
      </dgm:t>
    </dgm:pt>
    <dgm:pt modelId="{546E82A2-C08E-4462-8EE1-55D8FCA500A4}" type="parTrans" cxnId="{333879A8-A69E-4A95-B50F-67F992D597AF}">
      <dgm:prSet/>
      <dgm:spPr/>
      <dgm:t>
        <a:bodyPr/>
        <a:lstStyle/>
        <a:p>
          <a:endParaRPr lang="ru-RU"/>
        </a:p>
      </dgm:t>
    </dgm:pt>
    <dgm:pt modelId="{06C67B8E-9845-4597-88CC-82B7B2A82C63}" type="sibTrans" cxnId="{333879A8-A69E-4A95-B50F-67F992D597AF}">
      <dgm:prSet/>
      <dgm:spPr/>
      <dgm:t>
        <a:bodyPr/>
        <a:lstStyle/>
        <a:p>
          <a:endParaRPr lang="ru-RU"/>
        </a:p>
      </dgm:t>
    </dgm:pt>
    <dgm:pt modelId="{BB2B59BE-67B1-41D8-90B5-F47A098BC219}">
      <dgm:prSet phldrT="[Текст]"/>
      <dgm:spPr/>
      <dgm:t>
        <a:bodyPr/>
        <a:lstStyle/>
        <a:p>
          <a:r>
            <a:rPr lang="ru-RU" dirty="0" smtClean="0"/>
            <a:t>Паспорта компетенций</a:t>
          </a:r>
          <a:br>
            <a:rPr lang="ru-RU" dirty="0" smtClean="0"/>
          </a:br>
          <a:r>
            <a:rPr lang="ru-RU" dirty="0" smtClean="0"/>
            <a:t>Описание ОП</a:t>
          </a:r>
          <a:br>
            <a:rPr lang="ru-RU" dirty="0" smtClean="0"/>
          </a:br>
          <a:r>
            <a:rPr lang="ru-RU" dirty="0" smtClean="0"/>
            <a:t>(Компетенции, ИДК, ЗУВ)</a:t>
          </a:r>
          <a:endParaRPr lang="ru-RU" dirty="0"/>
        </a:p>
      </dgm:t>
    </dgm:pt>
    <dgm:pt modelId="{850F5C1E-F1A5-4CF4-B1A4-D76D41C16131}" type="parTrans" cxnId="{B9123CF2-30B9-4E6B-96F6-48C64287DEE2}">
      <dgm:prSet/>
      <dgm:spPr/>
      <dgm:t>
        <a:bodyPr/>
        <a:lstStyle/>
        <a:p>
          <a:endParaRPr lang="ru-RU"/>
        </a:p>
      </dgm:t>
    </dgm:pt>
    <dgm:pt modelId="{E0128BB5-2220-424E-B06E-F6A1664FCF6F}" type="sibTrans" cxnId="{B9123CF2-30B9-4E6B-96F6-48C64287DEE2}">
      <dgm:prSet/>
      <dgm:spPr/>
      <dgm:t>
        <a:bodyPr/>
        <a:lstStyle/>
        <a:p>
          <a:endParaRPr lang="ru-RU"/>
        </a:p>
      </dgm:t>
    </dgm:pt>
    <dgm:pt modelId="{D947E12D-5663-4C94-BC46-D9BA0BAB23EA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dirty="0" smtClean="0"/>
            <a:t>Паспорта учебных помещений</a:t>
          </a:r>
        </a:p>
        <a:p>
          <a:pPr>
            <a:spcAft>
              <a:spcPct val="35000"/>
            </a:spcAft>
          </a:pPr>
          <a:r>
            <a:rPr lang="ru-RU" dirty="0" smtClean="0"/>
            <a:t>Формирование МТО</a:t>
          </a:r>
          <a:br>
            <a:rPr lang="ru-RU" dirty="0" smtClean="0"/>
          </a:br>
          <a:r>
            <a:rPr lang="ru-RU" dirty="0" smtClean="0"/>
            <a:t>Формирование УМО</a:t>
          </a:r>
          <a:endParaRPr lang="ru-RU" dirty="0"/>
        </a:p>
      </dgm:t>
    </dgm:pt>
    <dgm:pt modelId="{0F4496DB-68E6-4135-A9F7-6B863ECC252A}" type="parTrans" cxnId="{A2F8D876-D534-4718-B120-3C3908D4A68E}">
      <dgm:prSet/>
      <dgm:spPr/>
      <dgm:t>
        <a:bodyPr/>
        <a:lstStyle/>
        <a:p>
          <a:endParaRPr lang="ru-RU"/>
        </a:p>
      </dgm:t>
    </dgm:pt>
    <dgm:pt modelId="{F6EFE764-EDD3-41B1-A8FE-93F08B57C13E}" type="sibTrans" cxnId="{A2F8D876-D534-4718-B120-3C3908D4A68E}">
      <dgm:prSet/>
      <dgm:spPr/>
      <dgm:t>
        <a:bodyPr/>
        <a:lstStyle/>
        <a:p>
          <a:endParaRPr lang="ru-RU"/>
        </a:p>
      </dgm:t>
    </dgm:pt>
    <dgm:pt modelId="{CA704E82-B501-4F32-AE6F-0A00C3ADC19E}">
      <dgm:prSet phldrT="[Текст]"/>
      <dgm:spPr/>
      <dgm:t>
        <a:bodyPr/>
        <a:lstStyle/>
        <a:p>
          <a:r>
            <a:rPr lang="ru-RU" dirty="0" smtClean="0"/>
            <a:t>Рабочие программы дисциплин</a:t>
          </a:r>
          <a:br>
            <a:rPr lang="ru-RU" dirty="0" smtClean="0"/>
          </a:br>
          <a:r>
            <a:rPr lang="ru-RU" dirty="0" smtClean="0"/>
            <a:t>Программы практик</a:t>
          </a:r>
          <a:br>
            <a:rPr lang="ru-RU" dirty="0" smtClean="0"/>
          </a:br>
          <a:r>
            <a:rPr lang="ru-RU" dirty="0" smtClean="0"/>
            <a:t>Программы ГИА  </a:t>
          </a:r>
          <a:endParaRPr lang="ru-RU" dirty="0"/>
        </a:p>
      </dgm:t>
    </dgm:pt>
    <dgm:pt modelId="{7733680B-4E83-4DC2-9977-5F60632CDE49}" type="parTrans" cxnId="{2864F0D3-E374-4212-A258-67BF16DFB021}">
      <dgm:prSet/>
      <dgm:spPr/>
      <dgm:t>
        <a:bodyPr/>
        <a:lstStyle/>
        <a:p>
          <a:endParaRPr lang="ru-RU"/>
        </a:p>
      </dgm:t>
    </dgm:pt>
    <dgm:pt modelId="{A217038A-4011-464F-9BBC-16B86AF8F152}" type="sibTrans" cxnId="{2864F0D3-E374-4212-A258-67BF16DFB021}">
      <dgm:prSet/>
      <dgm:spPr/>
      <dgm:t>
        <a:bodyPr/>
        <a:lstStyle/>
        <a:p>
          <a:endParaRPr lang="ru-RU"/>
        </a:p>
      </dgm:t>
    </dgm:pt>
    <dgm:pt modelId="{12DC5CF6-D678-430B-A20C-9AC51C7F120E}">
      <dgm:prSet phldrT="[Текст]"/>
      <dgm:spPr/>
      <dgm:t>
        <a:bodyPr/>
        <a:lstStyle/>
        <a:p>
          <a:r>
            <a:rPr lang="ru-RU" dirty="0" smtClean="0"/>
            <a:t>Рассмотрение и утверждение документов ОП</a:t>
          </a:r>
          <a:br>
            <a:rPr lang="ru-RU" dirty="0" smtClean="0"/>
          </a:br>
          <a:r>
            <a:rPr lang="ru-RU" dirty="0" smtClean="0"/>
            <a:t>(Протоколы заседаний, образ ЭЦП) </a:t>
          </a:r>
          <a:endParaRPr lang="ru-RU" dirty="0"/>
        </a:p>
      </dgm:t>
    </dgm:pt>
    <dgm:pt modelId="{3659B971-D515-4BE9-B90E-8688FA5574F1}" type="parTrans" cxnId="{3F43A409-2D38-4D70-8E06-E43030968293}">
      <dgm:prSet/>
      <dgm:spPr/>
      <dgm:t>
        <a:bodyPr/>
        <a:lstStyle/>
        <a:p>
          <a:endParaRPr lang="ru-RU"/>
        </a:p>
      </dgm:t>
    </dgm:pt>
    <dgm:pt modelId="{80888069-36A0-4E34-B686-8EF5072EF7BA}" type="sibTrans" cxnId="{3F43A409-2D38-4D70-8E06-E43030968293}">
      <dgm:prSet/>
      <dgm:spPr/>
      <dgm:t>
        <a:bodyPr/>
        <a:lstStyle/>
        <a:p>
          <a:endParaRPr lang="ru-RU"/>
        </a:p>
      </dgm:t>
    </dgm:pt>
    <dgm:pt modelId="{8DB20291-4D7E-48B9-9FAB-13CC7EFBF85E}">
      <dgm:prSet phldrT="[Текст]"/>
      <dgm:spPr/>
      <dgm:t>
        <a:bodyPr/>
        <a:lstStyle/>
        <a:p>
          <a:r>
            <a:rPr lang="ru-RU" dirty="0" smtClean="0"/>
            <a:t>Анализ процессов</a:t>
          </a:r>
          <a:br>
            <a:rPr lang="ru-RU" dirty="0" smtClean="0"/>
          </a:br>
          <a:r>
            <a:rPr lang="ru-RU" dirty="0" smtClean="0"/>
            <a:t>Отчетная информация</a:t>
          </a:r>
          <a:endParaRPr lang="ru-RU" dirty="0"/>
        </a:p>
      </dgm:t>
    </dgm:pt>
    <dgm:pt modelId="{80041D94-1724-4E23-9E97-CFD4FE4E516F}" type="parTrans" cxnId="{2ACE20E7-8FB2-4FFE-962F-FD5A3230CE5E}">
      <dgm:prSet/>
      <dgm:spPr/>
      <dgm:t>
        <a:bodyPr/>
        <a:lstStyle/>
        <a:p>
          <a:endParaRPr lang="ru-RU"/>
        </a:p>
      </dgm:t>
    </dgm:pt>
    <dgm:pt modelId="{1E4EED13-E418-4BF2-A278-346E6F4D25A9}" type="sibTrans" cxnId="{2ACE20E7-8FB2-4FFE-962F-FD5A3230CE5E}">
      <dgm:prSet/>
      <dgm:spPr/>
      <dgm:t>
        <a:bodyPr/>
        <a:lstStyle/>
        <a:p>
          <a:endParaRPr lang="ru-RU"/>
        </a:p>
      </dgm:t>
    </dgm:pt>
    <dgm:pt modelId="{7774139B-3094-439B-B29C-96CEADD4DA4D}">
      <dgm:prSet phldrT="[Текст]"/>
      <dgm:spPr/>
      <dgm:t>
        <a:bodyPr/>
        <a:lstStyle/>
        <a:p>
          <a:r>
            <a:rPr lang="ru-RU" dirty="0" smtClean="0"/>
            <a:t>Печать документов ОП</a:t>
          </a:r>
          <a:br>
            <a:rPr lang="ru-RU" dirty="0" smtClean="0"/>
          </a:br>
          <a:r>
            <a:rPr lang="ru-RU" dirty="0" smtClean="0"/>
            <a:t>Выгрузка РП (</a:t>
          </a:r>
          <a:r>
            <a:rPr lang="en-US" dirty="0" smtClean="0"/>
            <a:t>pdf</a:t>
          </a:r>
          <a:r>
            <a:rPr lang="ru-RU" dirty="0" smtClean="0"/>
            <a:t> формат)</a:t>
          </a:r>
          <a:br>
            <a:rPr lang="ru-RU" dirty="0" smtClean="0"/>
          </a:br>
          <a:r>
            <a:rPr lang="ru-RU" dirty="0" smtClean="0"/>
            <a:t>Размещение на сайте </a:t>
          </a:r>
          <a:endParaRPr lang="ru-RU" dirty="0"/>
        </a:p>
      </dgm:t>
    </dgm:pt>
    <dgm:pt modelId="{B326E6EB-2213-4377-A11E-89490F932BEB}" type="parTrans" cxnId="{14AF73BB-7F3E-4225-842F-66D970AF6353}">
      <dgm:prSet/>
      <dgm:spPr/>
      <dgm:t>
        <a:bodyPr/>
        <a:lstStyle/>
        <a:p>
          <a:endParaRPr lang="ru-RU"/>
        </a:p>
      </dgm:t>
    </dgm:pt>
    <dgm:pt modelId="{E89A4A07-92EB-4C41-94EE-EB994D165DA0}" type="sibTrans" cxnId="{14AF73BB-7F3E-4225-842F-66D970AF6353}">
      <dgm:prSet/>
      <dgm:spPr/>
      <dgm:t>
        <a:bodyPr/>
        <a:lstStyle/>
        <a:p>
          <a:endParaRPr lang="ru-RU"/>
        </a:p>
      </dgm:t>
    </dgm:pt>
    <dgm:pt modelId="{DA70E727-F4E5-4F4F-8206-C8385230F06F}">
      <dgm:prSet phldrT="[Текст]"/>
      <dgm:spPr/>
      <dgm:t>
        <a:bodyPr/>
        <a:lstStyle/>
        <a:p>
          <a:r>
            <a:rPr lang="ru-RU" dirty="0" smtClean="0"/>
            <a:t>Новый учебный год – новый цикл работ</a:t>
          </a:r>
          <a:br>
            <a:rPr lang="ru-RU" dirty="0" smtClean="0"/>
          </a:br>
          <a:r>
            <a:rPr lang="ru-RU" dirty="0" smtClean="0"/>
            <a:t>Постоянная готовность к мониторингу (аккредитации)</a:t>
          </a:r>
          <a:endParaRPr lang="ru-RU" dirty="0"/>
        </a:p>
      </dgm:t>
    </dgm:pt>
    <dgm:pt modelId="{E39289AE-8AC9-4E36-8862-3CE4FFF1EBB5}" type="parTrans" cxnId="{76ABD8EC-FDC5-4439-B92C-2BE1505A4034}">
      <dgm:prSet/>
      <dgm:spPr/>
      <dgm:t>
        <a:bodyPr/>
        <a:lstStyle/>
        <a:p>
          <a:endParaRPr lang="ru-RU"/>
        </a:p>
      </dgm:t>
    </dgm:pt>
    <dgm:pt modelId="{36DD5931-9D5B-4AAA-867D-EC20E8EF9FB1}" type="sibTrans" cxnId="{76ABD8EC-FDC5-4439-B92C-2BE1505A4034}">
      <dgm:prSet/>
      <dgm:spPr/>
      <dgm:t>
        <a:bodyPr/>
        <a:lstStyle/>
        <a:p>
          <a:endParaRPr lang="ru-RU"/>
        </a:p>
      </dgm:t>
    </dgm:pt>
    <dgm:pt modelId="{06E4BA8A-7C84-4C90-BAAD-ED3F6F7FFAA3}" type="pres">
      <dgm:prSet presAssocID="{EF9F7CE6-7FEA-4D4F-B316-AF1177A2122B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2EBE8E5-EFB3-46CF-88F6-9DF176324B7E}" type="pres">
      <dgm:prSet presAssocID="{1B2941E6-192C-434A-A17B-CD319AE183C0}" presName="compNode" presStyleCnt="0"/>
      <dgm:spPr/>
    </dgm:pt>
    <dgm:pt modelId="{DC7AF1D8-D395-4D20-88E8-7C330D211CB4}" type="pres">
      <dgm:prSet presAssocID="{1B2941E6-192C-434A-A17B-CD319AE183C0}" presName="dummyConnPt" presStyleCnt="0"/>
      <dgm:spPr/>
    </dgm:pt>
    <dgm:pt modelId="{5F3C2B51-6A67-4845-ACFD-27FE57205492}" type="pres">
      <dgm:prSet presAssocID="{1B2941E6-192C-434A-A17B-CD319AE183C0}" presName="node" presStyleLbl="node1" presStyleIdx="0" presStyleCnt="9" custScaleX="206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9BE84-FF7E-4FED-9F8B-74759AEC07EB}" type="pres">
      <dgm:prSet presAssocID="{39D8DAB8-ECB1-4CA1-B89E-972096C67DA1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741599D4-C027-4025-9082-CEFEB9860667}" type="pres">
      <dgm:prSet presAssocID="{4FED74AA-43C2-418F-821A-3AB8D234EA5A}" presName="compNode" presStyleCnt="0"/>
      <dgm:spPr/>
    </dgm:pt>
    <dgm:pt modelId="{3345A14A-87F1-4AB0-9A81-68EC6583AA5F}" type="pres">
      <dgm:prSet presAssocID="{4FED74AA-43C2-418F-821A-3AB8D234EA5A}" presName="dummyConnPt" presStyleCnt="0"/>
      <dgm:spPr/>
    </dgm:pt>
    <dgm:pt modelId="{D6B5A225-1E9C-4FA2-AEBF-E816562D2E0E}" type="pres">
      <dgm:prSet presAssocID="{4FED74AA-43C2-418F-821A-3AB8D234EA5A}" presName="node" presStyleLbl="node1" presStyleIdx="1" presStyleCnt="9" custScaleX="211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90680-4ADE-491B-8E5C-48868D5AC523}" type="pres">
      <dgm:prSet presAssocID="{06C67B8E-9845-4597-88CC-82B7B2A82C63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9210BBA4-3EF7-48A3-869D-C1034C916185}" type="pres">
      <dgm:prSet presAssocID="{BB2B59BE-67B1-41D8-90B5-F47A098BC219}" presName="compNode" presStyleCnt="0"/>
      <dgm:spPr/>
    </dgm:pt>
    <dgm:pt modelId="{A428C898-1922-4514-AD55-32E459089154}" type="pres">
      <dgm:prSet presAssocID="{BB2B59BE-67B1-41D8-90B5-F47A098BC219}" presName="dummyConnPt" presStyleCnt="0"/>
      <dgm:spPr/>
    </dgm:pt>
    <dgm:pt modelId="{74A3451C-BE10-44BC-A60D-C3F4FB8A0846}" type="pres">
      <dgm:prSet presAssocID="{BB2B59BE-67B1-41D8-90B5-F47A098BC219}" presName="node" presStyleLbl="node1" presStyleIdx="2" presStyleCnt="9" custScaleX="222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6B207-95B1-4B58-9E29-1CE1AA3DB4BF}" type="pres">
      <dgm:prSet presAssocID="{E0128BB5-2220-424E-B06E-F6A1664FCF6F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6F1EA6E7-05D2-4A78-A09A-BB5CE67B14B7}" type="pres">
      <dgm:prSet presAssocID="{D947E12D-5663-4C94-BC46-D9BA0BAB23EA}" presName="compNode" presStyleCnt="0"/>
      <dgm:spPr/>
    </dgm:pt>
    <dgm:pt modelId="{9BF9E188-0594-4959-98FC-5AAFFF0E193A}" type="pres">
      <dgm:prSet presAssocID="{D947E12D-5663-4C94-BC46-D9BA0BAB23EA}" presName="dummyConnPt" presStyleCnt="0"/>
      <dgm:spPr/>
    </dgm:pt>
    <dgm:pt modelId="{32D7CCC9-5B06-4340-A3DB-666D4DB41F12}" type="pres">
      <dgm:prSet presAssocID="{D947E12D-5663-4C94-BC46-D9BA0BAB23EA}" presName="node" presStyleLbl="node1" presStyleIdx="3" presStyleCnt="9" custScaleX="222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E6E86-5D79-4EF4-8D76-E22F8E489034}" type="pres">
      <dgm:prSet presAssocID="{F6EFE764-EDD3-41B1-A8FE-93F08B57C13E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D459D9F7-A659-449D-ACDC-623B07896140}" type="pres">
      <dgm:prSet presAssocID="{CA704E82-B501-4F32-AE6F-0A00C3ADC19E}" presName="compNode" presStyleCnt="0"/>
      <dgm:spPr/>
    </dgm:pt>
    <dgm:pt modelId="{D17CEC18-6102-40CB-B82F-8D8BA27E5ACA}" type="pres">
      <dgm:prSet presAssocID="{CA704E82-B501-4F32-AE6F-0A00C3ADC19E}" presName="dummyConnPt" presStyleCnt="0"/>
      <dgm:spPr/>
    </dgm:pt>
    <dgm:pt modelId="{1DA405F9-2F7B-4718-9CE1-47994B808A75}" type="pres">
      <dgm:prSet presAssocID="{CA704E82-B501-4F32-AE6F-0A00C3ADC19E}" presName="node" presStyleLbl="node1" presStyleIdx="4" presStyleCnt="9" custScaleX="208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CBDF2-8C22-4A17-B139-99844A85039A}" type="pres">
      <dgm:prSet presAssocID="{A217038A-4011-464F-9BBC-16B86AF8F152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E0CA956B-C352-463B-B20B-C6EA1C8A1C0C}" type="pres">
      <dgm:prSet presAssocID="{12DC5CF6-D678-430B-A20C-9AC51C7F120E}" presName="compNode" presStyleCnt="0"/>
      <dgm:spPr/>
    </dgm:pt>
    <dgm:pt modelId="{13F4C630-BFB4-44D6-97AE-21E4D005460B}" type="pres">
      <dgm:prSet presAssocID="{12DC5CF6-D678-430B-A20C-9AC51C7F120E}" presName="dummyConnPt" presStyleCnt="0"/>
      <dgm:spPr/>
    </dgm:pt>
    <dgm:pt modelId="{54CF8BF7-8038-4914-B73E-CFC7A2BE5E5B}" type="pres">
      <dgm:prSet presAssocID="{12DC5CF6-D678-430B-A20C-9AC51C7F120E}" presName="node" presStyleLbl="node1" presStyleIdx="5" presStyleCnt="9" custScaleX="208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2A12C-D7E2-4E1B-B018-D672947EE29D}" type="pres">
      <dgm:prSet presAssocID="{80888069-36A0-4E34-B686-8EF5072EF7BA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DDFBD170-C882-44D8-B58B-635681B044F2}" type="pres">
      <dgm:prSet presAssocID="{8DB20291-4D7E-48B9-9FAB-13CC7EFBF85E}" presName="compNode" presStyleCnt="0"/>
      <dgm:spPr/>
    </dgm:pt>
    <dgm:pt modelId="{3064E2A7-F5B6-46A4-A50C-482F9443FD49}" type="pres">
      <dgm:prSet presAssocID="{8DB20291-4D7E-48B9-9FAB-13CC7EFBF85E}" presName="dummyConnPt" presStyleCnt="0"/>
      <dgm:spPr/>
    </dgm:pt>
    <dgm:pt modelId="{5BFD0E62-68EC-46E3-99FF-85ECB3DBD7DB}" type="pres">
      <dgm:prSet presAssocID="{8DB20291-4D7E-48B9-9FAB-13CC7EFBF85E}" presName="node" presStyleLbl="node1" presStyleIdx="6" presStyleCnt="9" custScaleX="219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E6568-79E3-44E5-88F5-CB98652FC83F}" type="pres">
      <dgm:prSet presAssocID="{1E4EED13-E418-4BF2-A278-346E6F4D25A9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954DD17E-401D-4D61-AA4B-FB4B48F4783C}" type="pres">
      <dgm:prSet presAssocID="{7774139B-3094-439B-B29C-96CEADD4DA4D}" presName="compNode" presStyleCnt="0"/>
      <dgm:spPr/>
    </dgm:pt>
    <dgm:pt modelId="{F10EDBF5-7A04-47DC-8C1F-B598B6CAA530}" type="pres">
      <dgm:prSet presAssocID="{7774139B-3094-439B-B29C-96CEADD4DA4D}" presName="dummyConnPt" presStyleCnt="0"/>
      <dgm:spPr/>
    </dgm:pt>
    <dgm:pt modelId="{79EF6A64-DD31-46FA-90E3-12831B5886B5}" type="pres">
      <dgm:prSet presAssocID="{7774139B-3094-439B-B29C-96CEADD4DA4D}" presName="node" presStyleLbl="node1" presStyleIdx="7" presStyleCnt="9" custScaleX="218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51208-33BA-4008-9F87-A2D6640A9EF2}" type="pres">
      <dgm:prSet presAssocID="{E89A4A07-92EB-4C41-94EE-EB994D165DA0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3E19E11D-7F69-4577-8716-16209F2AB04C}" type="pres">
      <dgm:prSet presAssocID="{DA70E727-F4E5-4F4F-8206-C8385230F06F}" presName="compNode" presStyleCnt="0"/>
      <dgm:spPr/>
    </dgm:pt>
    <dgm:pt modelId="{ADE27E14-701C-4455-9F07-C6F63EA9F999}" type="pres">
      <dgm:prSet presAssocID="{DA70E727-F4E5-4F4F-8206-C8385230F06F}" presName="dummyConnPt" presStyleCnt="0"/>
      <dgm:spPr/>
    </dgm:pt>
    <dgm:pt modelId="{0E4DFC70-D6BA-4623-8D63-4F87C31AE514}" type="pres">
      <dgm:prSet presAssocID="{DA70E727-F4E5-4F4F-8206-C8385230F06F}" presName="node" presStyleLbl="node1" presStyleIdx="8" presStyleCnt="9" custScaleX="218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F8D876-D534-4718-B120-3C3908D4A68E}" srcId="{EF9F7CE6-7FEA-4D4F-B316-AF1177A2122B}" destId="{D947E12D-5663-4C94-BC46-D9BA0BAB23EA}" srcOrd="3" destOrd="0" parTransId="{0F4496DB-68E6-4135-A9F7-6B863ECC252A}" sibTransId="{F6EFE764-EDD3-41B1-A8FE-93F08B57C13E}"/>
    <dgm:cxn modelId="{2ACE20E7-8FB2-4FFE-962F-FD5A3230CE5E}" srcId="{EF9F7CE6-7FEA-4D4F-B316-AF1177A2122B}" destId="{8DB20291-4D7E-48B9-9FAB-13CC7EFBF85E}" srcOrd="6" destOrd="0" parTransId="{80041D94-1724-4E23-9E97-CFD4FE4E516F}" sibTransId="{1E4EED13-E418-4BF2-A278-346E6F4D25A9}"/>
    <dgm:cxn modelId="{E7E82920-3328-446F-B276-E1CF4BFD8373}" type="presOf" srcId="{D947E12D-5663-4C94-BC46-D9BA0BAB23EA}" destId="{32D7CCC9-5B06-4340-A3DB-666D4DB41F12}" srcOrd="0" destOrd="0" presId="urn:microsoft.com/office/officeart/2005/8/layout/bProcess4"/>
    <dgm:cxn modelId="{563416C8-05E0-4BBD-8593-537642F64875}" srcId="{EF9F7CE6-7FEA-4D4F-B316-AF1177A2122B}" destId="{1B2941E6-192C-434A-A17B-CD319AE183C0}" srcOrd="0" destOrd="0" parTransId="{13A6BB12-99F4-4480-B395-FAF5D439ECF4}" sibTransId="{39D8DAB8-ECB1-4CA1-B89E-972096C67DA1}"/>
    <dgm:cxn modelId="{14AF73BB-7F3E-4225-842F-66D970AF6353}" srcId="{EF9F7CE6-7FEA-4D4F-B316-AF1177A2122B}" destId="{7774139B-3094-439B-B29C-96CEADD4DA4D}" srcOrd="7" destOrd="0" parTransId="{B326E6EB-2213-4377-A11E-89490F932BEB}" sibTransId="{E89A4A07-92EB-4C41-94EE-EB994D165DA0}"/>
    <dgm:cxn modelId="{7A901E86-FE93-487F-9FEB-E5AEAD9AD27F}" type="presOf" srcId="{E89A4A07-92EB-4C41-94EE-EB994D165DA0}" destId="{A5551208-33BA-4008-9F87-A2D6640A9EF2}" srcOrd="0" destOrd="0" presId="urn:microsoft.com/office/officeart/2005/8/layout/bProcess4"/>
    <dgm:cxn modelId="{2864F0D3-E374-4212-A258-67BF16DFB021}" srcId="{EF9F7CE6-7FEA-4D4F-B316-AF1177A2122B}" destId="{CA704E82-B501-4F32-AE6F-0A00C3ADC19E}" srcOrd="4" destOrd="0" parTransId="{7733680B-4E83-4DC2-9977-5F60632CDE49}" sibTransId="{A217038A-4011-464F-9BBC-16B86AF8F152}"/>
    <dgm:cxn modelId="{171A722B-0CEB-44E4-A835-6D0F2F72AAB9}" type="presOf" srcId="{4FED74AA-43C2-418F-821A-3AB8D234EA5A}" destId="{D6B5A225-1E9C-4FA2-AEBF-E816562D2E0E}" srcOrd="0" destOrd="0" presId="urn:microsoft.com/office/officeart/2005/8/layout/bProcess4"/>
    <dgm:cxn modelId="{333879A8-A69E-4A95-B50F-67F992D597AF}" srcId="{EF9F7CE6-7FEA-4D4F-B316-AF1177A2122B}" destId="{4FED74AA-43C2-418F-821A-3AB8D234EA5A}" srcOrd="1" destOrd="0" parTransId="{546E82A2-C08E-4462-8EE1-55D8FCA500A4}" sibTransId="{06C67B8E-9845-4597-88CC-82B7B2A82C63}"/>
    <dgm:cxn modelId="{36358731-EB8C-4F8D-8AC3-1E623E874AF5}" type="presOf" srcId="{39D8DAB8-ECB1-4CA1-B89E-972096C67DA1}" destId="{16A9BE84-FF7E-4FED-9F8B-74759AEC07EB}" srcOrd="0" destOrd="0" presId="urn:microsoft.com/office/officeart/2005/8/layout/bProcess4"/>
    <dgm:cxn modelId="{C6E534FA-0413-45E3-8C31-7AF1A0688911}" type="presOf" srcId="{E0128BB5-2220-424E-B06E-F6A1664FCF6F}" destId="{6DA6B207-95B1-4B58-9E29-1CE1AA3DB4BF}" srcOrd="0" destOrd="0" presId="urn:microsoft.com/office/officeart/2005/8/layout/bProcess4"/>
    <dgm:cxn modelId="{2FE792AA-FD80-4D77-93EC-19890451D84C}" type="presOf" srcId="{DA70E727-F4E5-4F4F-8206-C8385230F06F}" destId="{0E4DFC70-D6BA-4623-8D63-4F87C31AE514}" srcOrd="0" destOrd="0" presId="urn:microsoft.com/office/officeart/2005/8/layout/bProcess4"/>
    <dgm:cxn modelId="{351F13F5-3701-46C6-93B1-A163FE09B39C}" type="presOf" srcId="{80888069-36A0-4E34-B686-8EF5072EF7BA}" destId="{47C2A12C-D7E2-4E1B-B018-D672947EE29D}" srcOrd="0" destOrd="0" presId="urn:microsoft.com/office/officeart/2005/8/layout/bProcess4"/>
    <dgm:cxn modelId="{76ABD8EC-FDC5-4439-B92C-2BE1505A4034}" srcId="{EF9F7CE6-7FEA-4D4F-B316-AF1177A2122B}" destId="{DA70E727-F4E5-4F4F-8206-C8385230F06F}" srcOrd="8" destOrd="0" parTransId="{E39289AE-8AC9-4E36-8862-3CE4FFF1EBB5}" sibTransId="{36DD5931-9D5B-4AAA-867D-EC20E8EF9FB1}"/>
    <dgm:cxn modelId="{B9123CF2-30B9-4E6B-96F6-48C64287DEE2}" srcId="{EF9F7CE6-7FEA-4D4F-B316-AF1177A2122B}" destId="{BB2B59BE-67B1-41D8-90B5-F47A098BC219}" srcOrd="2" destOrd="0" parTransId="{850F5C1E-F1A5-4CF4-B1A4-D76D41C16131}" sibTransId="{E0128BB5-2220-424E-B06E-F6A1664FCF6F}"/>
    <dgm:cxn modelId="{EE4A79F8-B1FB-40FD-B0E3-8C5FD3E58533}" type="presOf" srcId="{06C67B8E-9845-4597-88CC-82B7B2A82C63}" destId="{1D290680-4ADE-491B-8E5C-48868D5AC523}" srcOrd="0" destOrd="0" presId="urn:microsoft.com/office/officeart/2005/8/layout/bProcess4"/>
    <dgm:cxn modelId="{290922E2-9A82-4814-9DD4-A2A0FA47FA4B}" type="presOf" srcId="{7774139B-3094-439B-B29C-96CEADD4DA4D}" destId="{79EF6A64-DD31-46FA-90E3-12831B5886B5}" srcOrd="0" destOrd="0" presId="urn:microsoft.com/office/officeart/2005/8/layout/bProcess4"/>
    <dgm:cxn modelId="{E24B465B-AC81-4FE9-8BA5-45B246509E74}" type="presOf" srcId="{F6EFE764-EDD3-41B1-A8FE-93F08B57C13E}" destId="{489E6E86-5D79-4EF4-8D76-E22F8E489034}" srcOrd="0" destOrd="0" presId="urn:microsoft.com/office/officeart/2005/8/layout/bProcess4"/>
    <dgm:cxn modelId="{36515B38-F7B0-4161-928E-A0AD092591DB}" type="presOf" srcId="{1B2941E6-192C-434A-A17B-CD319AE183C0}" destId="{5F3C2B51-6A67-4845-ACFD-27FE57205492}" srcOrd="0" destOrd="0" presId="urn:microsoft.com/office/officeart/2005/8/layout/bProcess4"/>
    <dgm:cxn modelId="{D708634A-7554-42AC-B161-AF83584F1BF4}" type="presOf" srcId="{CA704E82-B501-4F32-AE6F-0A00C3ADC19E}" destId="{1DA405F9-2F7B-4718-9CE1-47994B808A75}" srcOrd="0" destOrd="0" presId="urn:microsoft.com/office/officeart/2005/8/layout/bProcess4"/>
    <dgm:cxn modelId="{F33D1F0D-17AD-4E79-812B-5D5A6C295E25}" type="presOf" srcId="{EF9F7CE6-7FEA-4D4F-B316-AF1177A2122B}" destId="{06E4BA8A-7C84-4C90-BAAD-ED3F6F7FFAA3}" srcOrd="0" destOrd="0" presId="urn:microsoft.com/office/officeart/2005/8/layout/bProcess4"/>
    <dgm:cxn modelId="{701D5A98-3076-4347-A467-10FD28B06B54}" type="presOf" srcId="{1E4EED13-E418-4BF2-A278-346E6F4D25A9}" destId="{0BBE6568-79E3-44E5-88F5-CB98652FC83F}" srcOrd="0" destOrd="0" presId="urn:microsoft.com/office/officeart/2005/8/layout/bProcess4"/>
    <dgm:cxn modelId="{DF022B26-0FE8-4262-94A8-0C97898CAE11}" type="presOf" srcId="{8DB20291-4D7E-48B9-9FAB-13CC7EFBF85E}" destId="{5BFD0E62-68EC-46E3-99FF-85ECB3DBD7DB}" srcOrd="0" destOrd="0" presId="urn:microsoft.com/office/officeart/2005/8/layout/bProcess4"/>
    <dgm:cxn modelId="{AEC8FE33-7561-4D11-8F1B-476831E79C63}" type="presOf" srcId="{12DC5CF6-D678-430B-A20C-9AC51C7F120E}" destId="{54CF8BF7-8038-4914-B73E-CFC7A2BE5E5B}" srcOrd="0" destOrd="0" presId="urn:microsoft.com/office/officeart/2005/8/layout/bProcess4"/>
    <dgm:cxn modelId="{3F43A409-2D38-4D70-8E06-E43030968293}" srcId="{EF9F7CE6-7FEA-4D4F-B316-AF1177A2122B}" destId="{12DC5CF6-D678-430B-A20C-9AC51C7F120E}" srcOrd="5" destOrd="0" parTransId="{3659B971-D515-4BE9-B90E-8688FA5574F1}" sibTransId="{80888069-36A0-4E34-B686-8EF5072EF7BA}"/>
    <dgm:cxn modelId="{C054170F-C58E-412F-86EC-79E05A8173EF}" type="presOf" srcId="{A217038A-4011-464F-9BBC-16B86AF8F152}" destId="{338CBDF2-8C22-4A17-B139-99844A85039A}" srcOrd="0" destOrd="0" presId="urn:microsoft.com/office/officeart/2005/8/layout/bProcess4"/>
    <dgm:cxn modelId="{E17801B7-D5F0-4D5C-A0A7-22A677E2083B}" type="presOf" srcId="{BB2B59BE-67B1-41D8-90B5-F47A098BC219}" destId="{74A3451C-BE10-44BC-A60D-C3F4FB8A0846}" srcOrd="0" destOrd="0" presId="urn:microsoft.com/office/officeart/2005/8/layout/bProcess4"/>
    <dgm:cxn modelId="{C7EAD95E-B6D1-4894-BD6A-AA4C354560EC}" type="presParOf" srcId="{06E4BA8A-7C84-4C90-BAAD-ED3F6F7FFAA3}" destId="{02EBE8E5-EFB3-46CF-88F6-9DF176324B7E}" srcOrd="0" destOrd="0" presId="urn:microsoft.com/office/officeart/2005/8/layout/bProcess4"/>
    <dgm:cxn modelId="{44747EF0-7B22-4E26-BF40-7EC2D9EEEEB4}" type="presParOf" srcId="{02EBE8E5-EFB3-46CF-88F6-9DF176324B7E}" destId="{DC7AF1D8-D395-4D20-88E8-7C330D211CB4}" srcOrd="0" destOrd="0" presId="urn:microsoft.com/office/officeart/2005/8/layout/bProcess4"/>
    <dgm:cxn modelId="{437C7EC9-B888-4C00-858D-63275DA95E79}" type="presParOf" srcId="{02EBE8E5-EFB3-46CF-88F6-9DF176324B7E}" destId="{5F3C2B51-6A67-4845-ACFD-27FE57205492}" srcOrd="1" destOrd="0" presId="urn:microsoft.com/office/officeart/2005/8/layout/bProcess4"/>
    <dgm:cxn modelId="{21922394-01C7-488C-91F1-6C029E5CD763}" type="presParOf" srcId="{06E4BA8A-7C84-4C90-BAAD-ED3F6F7FFAA3}" destId="{16A9BE84-FF7E-4FED-9F8B-74759AEC07EB}" srcOrd="1" destOrd="0" presId="urn:microsoft.com/office/officeart/2005/8/layout/bProcess4"/>
    <dgm:cxn modelId="{8B331C28-19CD-4819-B5B8-EF76CE8BE860}" type="presParOf" srcId="{06E4BA8A-7C84-4C90-BAAD-ED3F6F7FFAA3}" destId="{741599D4-C027-4025-9082-CEFEB9860667}" srcOrd="2" destOrd="0" presId="urn:microsoft.com/office/officeart/2005/8/layout/bProcess4"/>
    <dgm:cxn modelId="{4CC1EF4F-3CA1-4F46-BF1E-108E4D271693}" type="presParOf" srcId="{741599D4-C027-4025-9082-CEFEB9860667}" destId="{3345A14A-87F1-4AB0-9A81-68EC6583AA5F}" srcOrd="0" destOrd="0" presId="urn:microsoft.com/office/officeart/2005/8/layout/bProcess4"/>
    <dgm:cxn modelId="{E21998EB-AA64-48CE-961F-C61A4267D8B8}" type="presParOf" srcId="{741599D4-C027-4025-9082-CEFEB9860667}" destId="{D6B5A225-1E9C-4FA2-AEBF-E816562D2E0E}" srcOrd="1" destOrd="0" presId="urn:microsoft.com/office/officeart/2005/8/layout/bProcess4"/>
    <dgm:cxn modelId="{C494979C-138A-4626-9E9C-9487EB2A42E3}" type="presParOf" srcId="{06E4BA8A-7C84-4C90-BAAD-ED3F6F7FFAA3}" destId="{1D290680-4ADE-491B-8E5C-48868D5AC523}" srcOrd="3" destOrd="0" presId="urn:microsoft.com/office/officeart/2005/8/layout/bProcess4"/>
    <dgm:cxn modelId="{D26E6417-436B-4AC0-8176-BBAB5A49D594}" type="presParOf" srcId="{06E4BA8A-7C84-4C90-BAAD-ED3F6F7FFAA3}" destId="{9210BBA4-3EF7-48A3-869D-C1034C916185}" srcOrd="4" destOrd="0" presId="urn:microsoft.com/office/officeart/2005/8/layout/bProcess4"/>
    <dgm:cxn modelId="{3885E690-1FB0-4545-9DA4-2A3B1D6F0DAE}" type="presParOf" srcId="{9210BBA4-3EF7-48A3-869D-C1034C916185}" destId="{A428C898-1922-4514-AD55-32E459089154}" srcOrd="0" destOrd="0" presId="urn:microsoft.com/office/officeart/2005/8/layout/bProcess4"/>
    <dgm:cxn modelId="{E645E67B-EA3E-4FCA-AFC0-974E9BC15735}" type="presParOf" srcId="{9210BBA4-3EF7-48A3-869D-C1034C916185}" destId="{74A3451C-BE10-44BC-A60D-C3F4FB8A0846}" srcOrd="1" destOrd="0" presId="urn:microsoft.com/office/officeart/2005/8/layout/bProcess4"/>
    <dgm:cxn modelId="{C7F45D46-469E-4513-B255-1885F7CC7499}" type="presParOf" srcId="{06E4BA8A-7C84-4C90-BAAD-ED3F6F7FFAA3}" destId="{6DA6B207-95B1-4B58-9E29-1CE1AA3DB4BF}" srcOrd="5" destOrd="0" presId="urn:microsoft.com/office/officeart/2005/8/layout/bProcess4"/>
    <dgm:cxn modelId="{A6BB3A87-C6A6-4563-87B2-7A558A8FA9E5}" type="presParOf" srcId="{06E4BA8A-7C84-4C90-BAAD-ED3F6F7FFAA3}" destId="{6F1EA6E7-05D2-4A78-A09A-BB5CE67B14B7}" srcOrd="6" destOrd="0" presId="urn:microsoft.com/office/officeart/2005/8/layout/bProcess4"/>
    <dgm:cxn modelId="{8FF344CE-3146-4C30-8411-4CF9A8D65A30}" type="presParOf" srcId="{6F1EA6E7-05D2-4A78-A09A-BB5CE67B14B7}" destId="{9BF9E188-0594-4959-98FC-5AAFFF0E193A}" srcOrd="0" destOrd="0" presId="urn:microsoft.com/office/officeart/2005/8/layout/bProcess4"/>
    <dgm:cxn modelId="{EC9A0A01-CD66-40D7-A90A-3762374BD3C3}" type="presParOf" srcId="{6F1EA6E7-05D2-4A78-A09A-BB5CE67B14B7}" destId="{32D7CCC9-5B06-4340-A3DB-666D4DB41F12}" srcOrd="1" destOrd="0" presId="urn:microsoft.com/office/officeart/2005/8/layout/bProcess4"/>
    <dgm:cxn modelId="{2C065769-CA53-4AE1-AD3B-8533E40CC126}" type="presParOf" srcId="{06E4BA8A-7C84-4C90-BAAD-ED3F6F7FFAA3}" destId="{489E6E86-5D79-4EF4-8D76-E22F8E489034}" srcOrd="7" destOrd="0" presId="urn:microsoft.com/office/officeart/2005/8/layout/bProcess4"/>
    <dgm:cxn modelId="{820C7AE5-9442-46C0-A9F6-AF61FBEDC6B0}" type="presParOf" srcId="{06E4BA8A-7C84-4C90-BAAD-ED3F6F7FFAA3}" destId="{D459D9F7-A659-449D-ACDC-623B07896140}" srcOrd="8" destOrd="0" presId="urn:microsoft.com/office/officeart/2005/8/layout/bProcess4"/>
    <dgm:cxn modelId="{AF9958F9-7DD3-4637-9BD4-DD094BA520E0}" type="presParOf" srcId="{D459D9F7-A659-449D-ACDC-623B07896140}" destId="{D17CEC18-6102-40CB-B82F-8D8BA27E5ACA}" srcOrd="0" destOrd="0" presId="urn:microsoft.com/office/officeart/2005/8/layout/bProcess4"/>
    <dgm:cxn modelId="{ADA0681D-3417-48ED-8B9B-C2014ABC118A}" type="presParOf" srcId="{D459D9F7-A659-449D-ACDC-623B07896140}" destId="{1DA405F9-2F7B-4718-9CE1-47994B808A75}" srcOrd="1" destOrd="0" presId="urn:microsoft.com/office/officeart/2005/8/layout/bProcess4"/>
    <dgm:cxn modelId="{0AE8E8E8-F621-4351-ACE2-0DA6DEF07589}" type="presParOf" srcId="{06E4BA8A-7C84-4C90-BAAD-ED3F6F7FFAA3}" destId="{338CBDF2-8C22-4A17-B139-99844A85039A}" srcOrd="9" destOrd="0" presId="urn:microsoft.com/office/officeart/2005/8/layout/bProcess4"/>
    <dgm:cxn modelId="{C6F0C552-F8B6-4FCF-8E81-E6130FC81EB3}" type="presParOf" srcId="{06E4BA8A-7C84-4C90-BAAD-ED3F6F7FFAA3}" destId="{E0CA956B-C352-463B-B20B-C6EA1C8A1C0C}" srcOrd="10" destOrd="0" presId="urn:microsoft.com/office/officeart/2005/8/layout/bProcess4"/>
    <dgm:cxn modelId="{3AA37689-A02F-4E39-B25A-8A9ED7FFA567}" type="presParOf" srcId="{E0CA956B-C352-463B-B20B-C6EA1C8A1C0C}" destId="{13F4C630-BFB4-44D6-97AE-21E4D005460B}" srcOrd="0" destOrd="0" presId="urn:microsoft.com/office/officeart/2005/8/layout/bProcess4"/>
    <dgm:cxn modelId="{5194C906-A7A4-4F57-B043-2FA87813B189}" type="presParOf" srcId="{E0CA956B-C352-463B-B20B-C6EA1C8A1C0C}" destId="{54CF8BF7-8038-4914-B73E-CFC7A2BE5E5B}" srcOrd="1" destOrd="0" presId="urn:microsoft.com/office/officeart/2005/8/layout/bProcess4"/>
    <dgm:cxn modelId="{86712759-C461-444F-BA58-09827C04AD95}" type="presParOf" srcId="{06E4BA8A-7C84-4C90-BAAD-ED3F6F7FFAA3}" destId="{47C2A12C-D7E2-4E1B-B018-D672947EE29D}" srcOrd="11" destOrd="0" presId="urn:microsoft.com/office/officeart/2005/8/layout/bProcess4"/>
    <dgm:cxn modelId="{29722FF2-6325-4283-B2D3-F24DD698DB92}" type="presParOf" srcId="{06E4BA8A-7C84-4C90-BAAD-ED3F6F7FFAA3}" destId="{DDFBD170-C882-44D8-B58B-635681B044F2}" srcOrd="12" destOrd="0" presId="urn:microsoft.com/office/officeart/2005/8/layout/bProcess4"/>
    <dgm:cxn modelId="{1669C731-164D-4087-A17E-12EC57F484E8}" type="presParOf" srcId="{DDFBD170-C882-44D8-B58B-635681B044F2}" destId="{3064E2A7-F5B6-46A4-A50C-482F9443FD49}" srcOrd="0" destOrd="0" presId="urn:microsoft.com/office/officeart/2005/8/layout/bProcess4"/>
    <dgm:cxn modelId="{831EBE82-D98A-4531-BD39-1F1E4D509791}" type="presParOf" srcId="{DDFBD170-C882-44D8-B58B-635681B044F2}" destId="{5BFD0E62-68EC-46E3-99FF-85ECB3DBD7DB}" srcOrd="1" destOrd="0" presId="urn:microsoft.com/office/officeart/2005/8/layout/bProcess4"/>
    <dgm:cxn modelId="{2BA22BA7-2F9C-47CC-B75B-85129B33CCC8}" type="presParOf" srcId="{06E4BA8A-7C84-4C90-BAAD-ED3F6F7FFAA3}" destId="{0BBE6568-79E3-44E5-88F5-CB98652FC83F}" srcOrd="13" destOrd="0" presId="urn:microsoft.com/office/officeart/2005/8/layout/bProcess4"/>
    <dgm:cxn modelId="{21D160F1-3DF4-4EDB-BA20-DB6DA0E38DE4}" type="presParOf" srcId="{06E4BA8A-7C84-4C90-BAAD-ED3F6F7FFAA3}" destId="{954DD17E-401D-4D61-AA4B-FB4B48F4783C}" srcOrd="14" destOrd="0" presId="urn:microsoft.com/office/officeart/2005/8/layout/bProcess4"/>
    <dgm:cxn modelId="{62D81A86-CC97-4F8D-8C5F-ED2CDF172EB6}" type="presParOf" srcId="{954DD17E-401D-4D61-AA4B-FB4B48F4783C}" destId="{F10EDBF5-7A04-47DC-8C1F-B598B6CAA530}" srcOrd="0" destOrd="0" presId="urn:microsoft.com/office/officeart/2005/8/layout/bProcess4"/>
    <dgm:cxn modelId="{6160F246-F20C-4A29-AFC2-E818CBFE6FC8}" type="presParOf" srcId="{954DD17E-401D-4D61-AA4B-FB4B48F4783C}" destId="{79EF6A64-DD31-46FA-90E3-12831B5886B5}" srcOrd="1" destOrd="0" presId="urn:microsoft.com/office/officeart/2005/8/layout/bProcess4"/>
    <dgm:cxn modelId="{7B7E0827-B962-4E51-93B5-6BF1B77C212C}" type="presParOf" srcId="{06E4BA8A-7C84-4C90-BAAD-ED3F6F7FFAA3}" destId="{A5551208-33BA-4008-9F87-A2D6640A9EF2}" srcOrd="15" destOrd="0" presId="urn:microsoft.com/office/officeart/2005/8/layout/bProcess4"/>
    <dgm:cxn modelId="{50044C05-F256-4F14-A2BB-3743C7E4A51D}" type="presParOf" srcId="{06E4BA8A-7C84-4C90-BAAD-ED3F6F7FFAA3}" destId="{3E19E11D-7F69-4577-8716-16209F2AB04C}" srcOrd="16" destOrd="0" presId="urn:microsoft.com/office/officeart/2005/8/layout/bProcess4"/>
    <dgm:cxn modelId="{4D9AB8AF-FC06-4BF7-92D1-E664C61F9EA4}" type="presParOf" srcId="{3E19E11D-7F69-4577-8716-16209F2AB04C}" destId="{ADE27E14-701C-4455-9F07-C6F63EA9F999}" srcOrd="0" destOrd="0" presId="urn:microsoft.com/office/officeart/2005/8/layout/bProcess4"/>
    <dgm:cxn modelId="{638C8CB4-4ED0-4D2B-A53A-37D3A384ABB4}" type="presParOf" srcId="{3E19E11D-7F69-4577-8716-16209F2AB04C}" destId="{0E4DFC70-D6BA-4623-8D63-4F87C31AE51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6A8636-6A8C-4DEE-BB3F-ED3A1FC28805}" type="doc">
      <dgm:prSet loTypeId="urn:microsoft.com/office/officeart/2005/8/layout/hList7" loCatId="relationship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44C1399-B1A5-40BA-A71F-453D154C97EC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Планирование работ</a:t>
          </a:r>
        </a:p>
        <a:p>
          <a:pPr algn="ctr"/>
          <a:endParaRPr lang="ru-RU" sz="1100" dirty="0"/>
        </a:p>
      </dgm:t>
    </dgm:pt>
    <dgm:pt modelId="{11078746-4B16-4B33-9E33-8773D9FFA006}" type="parTrans" cxnId="{6F9AFEF2-D0FB-48E5-8AC6-EF4C550D9DEB}">
      <dgm:prSet/>
      <dgm:spPr/>
      <dgm:t>
        <a:bodyPr/>
        <a:lstStyle/>
        <a:p>
          <a:endParaRPr lang="ru-RU"/>
        </a:p>
      </dgm:t>
    </dgm:pt>
    <dgm:pt modelId="{A1554BFF-FF1F-45FD-BEFA-9B3CC739A714}" type="sibTrans" cxnId="{6F9AFEF2-D0FB-48E5-8AC6-EF4C550D9DEB}">
      <dgm:prSet/>
      <dgm:spPr/>
      <dgm:t>
        <a:bodyPr/>
        <a:lstStyle/>
        <a:p>
          <a:endParaRPr lang="ru-RU"/>
        </a:p>
      </dgm:t>
    </dgm:pt>
    <dgm:pt modelId="{DED2C8E8-E90E-4BF2-BCDC-9017E2DF2D50}">
      <dgm:prSet phldrT="[Текст]"/>
      <dgm:spPr/>
      <dgm:t>
        <a:bodyPr/>
        <a:lstStyle/>
        <a:p>
          <a:pPr algn="l"/>
          <a:r>
            <a:rPr lang="ru-RU" sz="900" smtClean="0"/>
            <a:t>План-график</a:t>
          </a:r>
          <a:endParaRPr lang="ru-RU" sz="900" dirty="0"/>
        </a:p>
      </dgm:t>
    </dgm:pt>
    <dgm:pt modelId="{89D46309-1E2E-42F5-A266-A20AF47B35BC}" type="parTrans" cxnId="{9D53EDFE-C839-45F1-B9EF-62C00B62C373}">
      <dgm:prSet/>
      <dgm:spPr/>
      <dgm:t>
        <a:bodyPr/>
        <a:lstStyle/>
        <a:p>
          <a:endParaRPr lang="ru-RU"/>
        </a:p>
      </dgm:t>
    </dgm:pt>
    <dgm:pt modelId="{AE2D3D42-5CBB-4266-8FCF-C4F044BAF91B}" type="sibTrans" cxnId="{9D53EDFE-C839-45F1-B9EF-62C00B62C373}">
      <dgm:prSet/>
      <dgm:spPr/>
      <dgm:t>
        <a:bodyPr/>
        <a:lstStyle/>
        <a:p>
          <a:endParaRPr lang="ru-RU"/>
        </a:p>
      </dgm:t>
    </dgm:pt>
    <dgm:pt modelId="{0A83337C-A915-4B29-A7F4-CD3E8FA4F082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Обследование процессов разработки ОП</a:t>
          </a:r>
          <a:endParaRPr lang="ru-RU" sz="1400" b="1" dirty="0"/>
        </a:p>
      </dgm:t>
    </dgm:pt>
    <dgm:pt modelId="{7E86B83A-C481-4CE9-8CBA-B104085A07EE}" type="parTrans" cxnId="{1B109D93-BA34-42FE-838D-0DAB9EF3C898}">
      <dgm:prSet/>
      <dgm:spPr/>
      <dgm:t>
        <a:bodyPr/>
        <a:lstStyle/>
        <a:p>
          <a:endParaRPr lang="ru-RU"/>
        </a:p>
      </dgm:t>
    </dgm:pt>
    <dgm:pt modelId="{C37989D1-52F1-47C5-9745-B52918091226}" type="sibTrans" cxnId="{1B109D93-BA34-42FE-838D-0DAB9EF3C898}">
      <dgm:prSet/>
      <dgm:spPr/>
      <dgm:t>
        <a:bodyPr/>
        <a:lstStyle/>
        <a:p>
          <a:endParaRPr lang="ru-RU"/>
        </a:p>
      </dgm:t>
    </dgm:pt>
    <dgm:pt modelId="{E8479A91-0BEC-420B-95E6-92C62A6CEA9E}">
      <dgm:prSet phldrT="[Текст]"/>
      <dgm:spPr/>
      <dgm:t>
        <a:bodyPr/>
        <a:lstStyle/>
        <a:p>
          <a:pPr algn="l"/>
          <a:r>
            <a:rPr lang="ru-RU" sz="900" dirty="0" smtClean="0"/>
            <a:t>Аналитическая записка</a:t>
          </a:r>
          <a:endParaRPr lang="ru-RU" sz="900" dirty="0"/>
        </a:p>
      </dgm:t>
    </dgm:pt>
    <dgm:pt modelId="{3DB07DFE-2CA8-464F-93C1-A6D6DE5787F9}" type="parTrans" cxnId="{485C25EA-B48B-4CAC-8B3B-8997AC946650}">
      <dgm:prSet/>
      <dgm:spPr/>
      <dgm:t>
        <a:bodyPr/>
        <a:lstStyle/>
        <a:p>
          <a:endParaRPr lang="ru-RU"/>
        </a:p>
      </dgm:t>
    </dgm:pt>
    <dgm:pt modelId="{E79D4E85-016A-43A4-80F7-C123EAA4E29E}" type="sibTrans" cxnId="{485C25EA-B48B-4CAC-8B3B-8997AC946650}">
      <dgm:prSet/>
      <dgm:spPr/>
      <dgm:t>
        <a:bodyPr/>
        <a:lstStyle/>
        <a:p>
          <a:endParaRPr lang="ru-RU"/>
        </a:p>
      </dgm:t>
    </dgm:pt>
    <dgm:pt modelId="{C0D9BDA0-3AE5-4900-B4CC-18F500661E1B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Проект целевой модели</a:t>
          </a:r>
          <a:endParaRPr lang="ru-RU" sz="1400" b="1" dirty="0"/>
        </a:p>
      </dgm:t>
    </dgm:pt>
    <dgm:pt modelId="{51577127-CC31-432A-84DF-BDA9BF4CA903}" type="parTrans" cxnId="{0EE15B51-6824-43DA-8944-26D2A72E2317}">
      <dgm:prSet/>
      <dgm:spPr/>
      <dgm:t>
        <a:bodyPr/>
        <a:lstStyle/>
        <a:p>
          <a:endParaRPr lang="ru-RU"/>
        </a:p>
      </dgm:t>
    </dgm:pt>
    <dgm:pt modelId="{60A1F7DB-239D-4E74-B076-A34B2589FA53}" type="sibTrans" cxnId="{0EE15B51-6824-43DA-8944-26D2A72E2317}">
      <dgm:prSet/>
      <dgm:spPr/>
      <dgm:t>
        <a:bodyPr/>
        <a:lstStyle/>
        <a:p>
          <a:endParaRPr lang="ru-RU"/>
        </a:p>
      </dgm:t>
    </dgm:pt>
    <dgm:pt modelId="{AD65B7C0-040A-44B2-B7A4-EA6169353846}">
      <dgm:prSet phldrT="[Текст]"/>
      <dgm:spPr/>
      <dgm:t>
        <a:bodyPr/>
        <a:lstStyle/>
        <a:p>
          <a:pPr algn="l"/>
          <a:r>
            <a:rPr lang="ru-RU" sz="900" dirty="0" smtClean="0"/>
            <a:t>Функциональные требования</a:t>
          </a:r>
          <a:endParaRPr lang="ru-RU" sz="900" dirty="0"/>
        </a:p>
      </dgm:t>
    </dgm:pt>
    <dgm:pt modelId="{0DF178C3-2D80-4F79-BE1F-89125B2BD3E5}" type="parTrans" cxnId="{414955A2-7220-4D35-BEA6-83094B48B6D3}">
      <dgm:prSet/>
      <dgm:spPr/>
      <dgm:t>
        <a:bodyPr/>
        <a:lstStyle/>
        <a:p>
          <a:endParaRPr lang="ru-RU"/>
        </a:p>
      </dgm:t>
    </dgm:pt>
    <dgm:pt modelId="{8EF4C8B9-B0D0-4D25-96A6-C5E4D103B7DD}" type="sibTrans" cxnId="{414955A2-7220-4D35-BEA6-83094B48B6D3}">
      <dgm:prSet/>
      <dgm:spPr/>
      <dgm:t>
        <a:bodyPr/>
        <a:lstStyle/>
        <a:p>
          <a:endParaRPr lang="ru-RU"/>
        </a:p>
      </dgm:t>
    </dgm:pt>
    <dgm:pt modelId="{1FA9A99C-4786-426A-855D-CFA1C1106BF4}">
      <dgm:prSet phldrT="[Текст]"/>
      <dgm:spPr/>
      <dgm:t>
        <a:bodyPr/>
        <a:lstStyle/>
        <a:p>
          <a:pPr algn="l"/>
          <a:r>
            <a:rPr lang="ru-RU" sz="900" dirty="0" smtClean="0"/>
            <a:t>Модель как будет</a:t>
          </a:r>
          <a:endParaRPr lang="ru-RU" sz="900" dirty="0"/>
        </a:p>
      </dgm:t>
    </dgm:pt>
    <dgm:pt modelId="{78182035-0DEB-4633-B56A-00A2080622DC}" type="parTrans" cxnId="{115F97F9-6333-428C-BD4D-4E7E0C308BDB}">
      <dgm:prSet/>
      <dgm:spPr/>
      <dgm:t>
        <a:bodyPr/>
        <a:lstStyle/>
        <a:p>
          <a:endParaRPr lang="ru-RU"/>
        </a:p>
      </dgm:t>
    </dgm:pt>
    <dgm:pt modelId="{1D5D5B80-0DAC-49B9-9617-987577BB6CC1}" type="sibTrans" cxnId="{115F97F9-6333-428C-BD4D-4E7E0C308BDB}">
      <dgm:prSet/>
      <dgm:spPr/>
      <dgm:t>
        <a:bodyPr/>
        <a:lstStyle/>
        <a:p>
          <a:endParaRPr lang="ru-RU"/>
        </a:p>
      </dgm:t>
    </dgm:pt>
    <dgm:pt modelId="{956C6507-977E-4331-BCE0-A0C907BCE7F1}">
      <dgm:prSet phldrT="[Текст]" custT="1"/>
      <dgm:spPr/>
      <dgm:t>
        <a:bodyPr/>
        <a:lstStyle/>
        <a:p>
          <a:pPr algn="ctr"/>
          <a:r>
            <a:rPr lang="ru-RU" sz="1400" b="1" dirty="0" smtClean="0"/>
            <a:t>Регламентация и реорганизация процессов</a:t>
          </a:r>
          <a:endParaRPr lang="ru-RU" sz="1400" b="1" dirty="0"/>
        </a:p>
      </dgm:t>
    </dgm:pt>
    <dgm:pt modelId="{63038AD7-0546-46B4-9977-A9E473FFFA82}" type="parTrans" cxnId="{83701F71-657A-4AA9-92F8-792A45E613E7}">
      <dgm:prSet/>
      <dgm:spPr/>
      <dgm:t>
        <a:bodyPr/>
        <a:lstStyle/>
        <a:p>
          <a:endParaRPr lang="ru-RU"/>
        </a:p>
      </dgm:t>
    </dgm:pt>
    <dgm:pt modelId="{D6193A05-9CB2-4B1D-9A71-FA710016B654}" type="sibTrans" cxnId="{83701F71-657A-4AA9-92F8-792A45E613E7}">
      <dgm:prSet/>
      <dgm:spPr/>
      <dgm:t>
        <a:bodyPr/>
        <a:lstStyle/>
        <a:p>
          <a:endParaRPr lang="ru-RU"/>
        </a:p>
      </dgm:t>
    </dgm:pt>
    <dgm:pt modelId="{950D477C-4BDC-40EB-B819-722545D44D5A}">
      <dgm:prSet phldrT="[Текст]"/>
      <dgm:spPr/>
      <dgm:t>
        <a:bodyPr/>
        <a:lstStyle/>
        <a:p>
          <a:pPr algn="l"/>
          <a:r>
            <a:rPr lang="ru-RU" sz="900" dirty="0" smtClean="0"/>
            <a:t>Локальные нормативные акты</a:t>
          </a:r>
          <a:endParaRPr lang="ru-RU" sz="900" dirty="0"/>
        </a:p>
      </dgm:t>
    </dgm:pt>
    <dgm:pt modelId="{1AFA44CC-EC7D-4310-81AF-86CC41B86587}" type="parTrans" cxnId="{61E1D160-4318-42E1-9E48-98B222D67093}">
      <dgm:prSet/>
      <dgm:spPr/>
      <dgm:t>
        <a:bodyPr/>
        <a:lstStyle/>
        <a:p>
          <a:endParaRPr lang="ru-RU"/>
        </a:p>
      </dgm:t>
    </dgm:pt>
    <dgm:pt modelId="{B8FFD6C1-C648-4973-B4F2-A933C554368E}" type="sibTrans" cxnId="{61E1D160-4318-42E1-9E48-98B222D67093}">
      <dgm:prSet/>
      <dgm:spPr/>
      <dgm:t>
        <a:bodyPr/>
        <a:lstStyle/>
        <a:p>
          <a:endParaRPr lang="ru-RU"/>
        </a:p>
      </dgm:t>
    </dgm:pt>
    <dgm:pt modelId="{14C71B14-FAB8-47F7-808F-C1864CCDAEF4}">
      <dgm:prSet phldrT="[Текст]" custT="1"/>
      <dgm:spPr/>
      <dgm:t>
        <a:bodyPr/>
        <a:lstStyle/>
        <a:p>
          <a:pPr algn="ctr"/>
          <a:r>
            <a:rPr lang="ru-RU" sz="1400" b="1" dirty="0" smtClean="0"/>
            <a:t>Создание центра компетенций</a:t>
          </a:r>
          <a:endParaRPr lang="ru-RU" sz="1400" b="1" dirty="0"/>
        </a:p>
      </dgm:t>
    </dgm:pt>
    <dgm:pt modelId="{B11D0363-396C-4AD1-AF7B-528843AB0620}" type="parTrans" cxnId="{E87AE464-AC60-4263-BCF4-93F0759CF6DB}">
      <dgm:prSet/>
      <dgm:spPr/>
      <dgm:t>
        <a:bodyPr/>
        <a:lstStyle/>
        <a:p>
          <a:endParaRPr lang="ru-RU"/>
        </a:p>
      </dgm:t>
    </dgm:pt>
    <dgm:pt modelId="{432B7172-CC4A-4E0D-ABFE-3A003EA8D7B1}" type="sibTrans" cxnId="{E87AE464-AC60-4263-BCF4-93F0759CF6DB}">
      <dgm:prSet/>
      <dgm:spPr/>
      <dgm:t>
        <a:bodyPr/>
        <a:lstStyle/>
        <a:p>
          <a:endParaRPr lang="ru-RU"/>
        </a:p>
      </dgm:t>
    </dgm:pt>
    <dgm:pt modelId="{002D8EDA-DC28-4CDE-A27B-0FDE163AEADE}">
      <dgm:prSet phldrT="[Текст]"/>
      <dgm:spPr/>
      <dgm:t>
        <a:bodyPr/>
        <a:lstStyle/>
        <a:p>
          <a:pPr algn="l"/>
          <a:r>
            <a:rPr lang="ru-RU" sz="1000" dirty="0" smtClean="0"/>
            <a:t>Служба поддержки ППС</a:t>
          </a:r>
          <a:endParaRPr lang="ru-RU" sz="1000" dirty="0"/>
        </a:p>
      </dgm:t>
    </dgm:pt>
    <dgm:pt modelId="{D1F136B1-3A69-48C9-85D8-F24B4474986D}" type="parTrans" cxnId="{9651C614-B024-489F-BD91-8192F1776175}">
      <dgm:prSet/>
      <dgm:spPr/>
      <dgm:t>
        <a:bodyPr/>
        <a:lstStyle/>
        <a:p>
          <a:endParaRPr lang="ru-RU"/>
        </a:p>
      </dgm:t>
    </dgm:pt>
    <dgm:pt modelId="{F9547F8F-F243-4F3C-88A0-228933219308}" type="sibTrans" cxnId="{9651C614-B024-489F-BD91-8192F1776175}">
      <dgm:prSet/>
      <dgm:spPr/>
      <dgm:t>
        <a:bodyPr/>
        <a:lstStyle/>
        <a:p>
          <a:endParaRPr lang="ru-RU"/>
        </a:p>
      </dgm:t>
    </dgm:pt>
    <dgm:pt modelId="{F314D13C-8063-4541-9F0D-F0E0435EA7E9}">
      <dgm:prSet/>
      <dgm:spPr/>
      <dgm:t>
        <a:bodyPr/>
        <a:lstStyle/>
        <a:p>
          <a:pPr algn="l"/>
          <a:r>
            <a:rPr lang="ru-RU" sz="900" dirty="0" smtClean="0"/>
            <a:t>Модель как есть и рекомендации как надо</a:t>
          </a:r>
          <a:endParaRPr lang="ru-RU" sz="900" dirty="0"/>
        </a:p>
      </dgm:t>
    </dgm:pt>
    <dgm:pt modelId="{52481978-8754-482A-8EBD-7CFAD732AF86}" type="parTrans" cxnId="{248418E7-488F-4438-A70A-5876A9092E08}">
      <dgm:prSet/>
      <dgm:spPr/>
      <dgm:t>
        <a:bodyPr/>
        <a:lstStyle/>
        <a:p>
          <a:endParaRPr lang="ru-RU"/>
        </a:p>
      </dgm:t>
    </dgm:pt>
    <dgm:pt modelId="{075D7D2F-A5CC-4178-AC4D-C8F081B6111D}" type="sibTrans" cxnId="{248418E7-488F-4438-A70A-5876A9092E08}">
      <dgm:prSet/>
      <dgm:spPr/>
      <dgm:t>
        <a:bodyPr/>
        <a:lstStyle/>
        <a:p>
          <a:endParaRPr lang="ru-RU"/>
        </a:p>
      </dgm:t>
    </dgm:pt>
    <dgm:pt modelId="{5E08919D-3FE1-447E-9707-D08BAE5E62C1}">
      <dgm:prSet phldrT="[Текст]"/>
      <dgm:spPr/>
      <dgm:t>
        <a:bodyPr/>
        <a:lstStyle/>
        <a:p>
          <a:pPr algn="l"/>
          <a:r>
            <a:rPr lang="ru-RU" sz="1000" dirty="0" smtClean="0"/>
            <a:t>Обеспечение поддержки,  эксплуатации и развития  ИС</a:t>
          </a:r>
          <a:endParaRPr lang="ru-RU" sz="1000" dirty="0"/>
        </a:p>
      </dgm:t>
    </dgm:pt>
    <dgm:pt modelId="{8051067E-DE33-48EA-8B76-0A8181E3BA95}" type="parTrans" cxnId="{3443316C-FCE6-47D6-A001-8C0E94BE114E}">
      <dgm:prSet/>
      <dgm:spPr/>
      <dgm:t>
        <a:bodyPr/>
        <a:lstStyle/>
        <a:p>
          <a:endParaRPr lang="ru-RU"/>
        </a:p>
      </dgm:t>
    </dgm:pt>
    <dgm:pt modelId="{8302FA85-FEB2-4191-9571-A86BF49D25FB}" type="sibTrans" cxnId="{3443316C-FCE6-47D6-A001-8C0E94BE114E}">
      <dgm:prSet/>
      <dgm:spPr/>
      <dgm:t>
        <a:bodyPr/>
        <a:lstStyle/>
        <a:p>
          <a:endParaRPr lang="ru-RU"/>
        </a:p>
      </dgm:t>
    </dgm:pt>
    <dgm:pt modelId="{13D0BB04-EBF3-44D0-9CA9-AEA85BB45391}">
      <dgm:prSet phldrT="[Текст]"/>
      <dgm:spPr/>
      <dgm:t>
        <a:bodyPr/>
        <a:lstStyle/>
        <a:p>
          <a:pPr algn="l"/>
          <a:r>
            <a:rPr lang="ru-RU" sz="900" dirty="0" smtClean="0"/>
            <a:t>Регламент работы</a:t>
          </a:r>
          <a:endParaRPr lang="ru-RU" sz="900" dirty="0"/>
        </a:p>
      </dgm:t>
    </dgm:pt>
    <dgm:pt modelId="{248250B2-A6D0-45EF-966D-0E0832051F0B}" type="sibTrans" cxnId="{80EDD7E9-36CE-46F4-9416-8E33FD81C044}">
      <dgm:prSet/>
      <dgm:spPr/>
      <dgm:t>
        <a:bodyPr/>
        <a:lstStyle/>
        <a:p>
          <a:endParaRPr lang="ru-RU"/>
        </a:p>
      </dgm:t>
    </dgm:pt>
    <dgm:pt modelId="{BFB96840-9E51-4BE9-BAAC-E9AAD4F0F716}" type="parTrans" cxnId="{80EDD7E9-36CE-46F4-9416-8E33FD81C044}">
      <dgm:prSet/>
      <dgm:spPr/>
      <dgm:t>
        <a:bodyPr/>
        <a:lstStyle/>
        <a:p>
          <a:endParaRPr lang="ru-RU"/>
        </a:p>
      </dgm:t>
    </dgm:pt>
    <dgm:pt modelId="{1C9B5A09-65C1-4B22-93F2-8D7C3BE1C83F}">
      <dgm:prSet phldrT="[Текст]"/>
      <dgm:spPr/>
      <dgm:t>
        <a:bodyPr/>
        <a:lstStyle/>
        <a:p>
          <a:pPr algn="l"/>
          <a:r>
            <a:rPr lang="ru-RU" sz="900" dirty="0" smtClean="0"/>
            <a:t>Доработка ИС</a:t>
          </a:r>
          <a:endParaRPr lang="ru-RU" sz="900" dirty="0"/>
        </a:p>
      </dgm:t>
    </dgm:pt>
    <dgm:pt modelId="{F876779B-5701-420B-89F8-0962225258A2}" type="parTrans" cxnId="{59197D05-A104-43B5-AFCE-BA4374E2226D}">
      <dgm:prSet/>
      <dgm:spPr/>
      <dgm:t>
        <a:bodyPr/>
        <a:lstStyle/>
        <a:p>
          <a:endParaRPr lang="ru-RU"/>
        </a:p>
      </dgm:t>
    </dgm:pt>
    <dgm:pt modelId="{46B77A61-BB72-4798-B6B4-20D8F37C664E}" type="sibTrans" cxnId="{59197D05-A104-43B5-AFCE-BA4374E2226D}">
      <dgm:prSet/>
      <dgm:spPr/>
      <dgm:t>
        <a:bodyPr/>
        <a:lstStyle/>
        <a:p>
          <a:endParaRPr lang="ru-RU"/>
        </a:p>
      </dgm:t>
    </dgm:pt>
    <dgm:pt modelId="{A6E7E464-9319-4DDE-9D81-23A8D4956330}" type="pres">
      <dgm:prSet presAssocID="{606A8636-6A8C-4DEE-BB3F-ED3A1FC288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BA48F9-BAFD-450E-8102-2E6496922A81}" type="pres">
      <dgm:prSet presAssocID="{606A8636-6A8C-4DEE-BB3F-ED3A1FC28805}" presName="fgShape" presStyleLbl="fgShp" presStyleIdx="0" presStyleCnt="1"/>
      <dgm:spPr/>
      <dgm:t>
        <a:bodyPr/>
        <a:lstStyle/>
        <a:p>
          <a:endParaRPr lang="ru-RU"/>
        </a:p>
      </dgm:t>
    </dgm:pt>
    <dgm:pt modelId="{08CB7749-7A2D-4C54-8C7F-218288D5C91E}" type="pres">
      <dgm:prSet presAssocID="{606A8636-6A8C-4DEE-BB3F-ED3A1FC28805}" presName="linComp" presStyleCnt="0"/>
      <dgm:spPr/>
      <dgm:t>
        <a:bodyPr/>
        <a:lstStyle/>
        <a:p>
          <a:endParaRPr lang="ru-RU"/>
        </a:p>
      </dgm:t>
    </dgm:pt>
    <dgm:pt modelId="{47C5A7C3-677B-4FF6-9D75-895125AC483F}" type="pres">
      <dgm:prSet presAssocID="{E44C1399-B1A5-40BA-A71F-453D154C97EC}" presName="compNode" presStyleCnt="0"/>
      <dgm:spPr/>
      <dgm:t>
        <a:bodyPr/>
        <a:lstStyle/>
        <a:p>
          <a:endParaRPr lang="ru-RU"/>
        </a:p>
      </dgm:t>
    </dgm:pt>
    <dgm:pt modelId="{96E2A27F-A82A-43F2-9BD0-8A8F4A2DC5A9}" type="pres">
      <dgm:prSet presAssocID="{E44C1399-B1A5-40BA-A71F-453D154C97EC}" presName="bkgdShape" presStyleLbl="node1" presStyleIdx="0" presStyleCnt="5"/>
      <dgm:spPr/>
      <dgm:t>
        <a:bodyPr/>
        <a:lstStyle/>
        <a:p>
          <a:endParaRPr lang="ru-RU"/>
        </a:p>
      </dgm:t>
    </dgm:pt>
    <dgm:pt modelId="{A949278F-F8F4-441D-A740-A3E88B2C6C97}" type="pres">
      <dgm:prSet presAssocID="{E44C1399-B1A5-40BA-A71F-453D154C97EC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1B1B5-859A-4603-B577-97FEAB1C9A01}" type="pres">
      <dgm:prSet presAssocID="{E44C1399-B1A5-40BA-A71F-453D154C97EC}" presName="invisiNode" presStyleLbl="node1" presStyleIdx="0" presStyleCnt="5"/>
      <dgm:spPr/>
      <dgm:t>
        <a:bodyPr/>
        <a:lstStyle/>
        <a:p>
          <a:endParaRPr lang="ru-RU"/>
        </a:p>
      </dgm:t>
    </dgm:pt>
    <dgm:pt modelId="{F9DBCC5C-C60C-4D40-8C15-4E9429CC1861}" type="pres">
      <dgm:prSet presAssocID="{E44C1399-B1A5-40BA-A71F-453D154C97EC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0B2CD57-F6D1-478C-A36C-C993FB157641}" type="pres">
      <dgm:prSet presAssocID="{A1554BFF-FF1F-45FD-BEFA-9B3CC739A71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A1A6813-763A-461D-925A-3131606F4F46}" type="pres">
      <dgm:prSet presAssocID="{0A83337C-A915-4B29-A7F4-CD3E8FA4F082}" presName="compNode" presStyleCnt="0"/>
      <dgm:spPr/>
      <dgm:t>
        <a:bodyPr/>
        <a:lstStyle/>
        <a:p>
          <a:endParaRPr lang="ru-RU"/>
        </a:p>
      </dgm:t>
    </dgm:pt>
    <dgm:pt modelId="{B57C6904-2DA0-419D-89A0-73DF3F1F6ADC}" type="pres">
      <dgm:prSet presAssocID="{0A83337C-A915-4B29-A7F4-CD3E8FA4F082}" presName="bkgdShape" presStyleLbl="node1" presStyleIdx="1" presStyleCnt="5"/>
      <dgm:spPr/>
      <dgm:t>
        <a:bodyPr/>
        <a:lstStyle/>
        <a:p>
          <a:endParaRPr lang="ru-RU"/>
        </a:p>
      </dgm:t>
    </dgm:pt>
    <dgm:pt modelId="{52E33A59-8930-43A5-B858-58CAEC2C025E}" type="pres">
      <dgm:prSet presAssocID="{0A83337C-A915-4B29-A7F4-CD3E8FA4F082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4EA48-6A2F-4459-BA08-3365EC776DEE}" type="pres">
      <dgm:prSet presAssocID="{0A83337C-A915-4B29-A7F4-CD3E8FA4F082}" presName="invisiNode" presStyleLbl="node1" presStyleIdx="1" presStyleCnt="5"/>
      <dgm:spPr/>
      <dgm:t>
        <a:bodyPr/>
        <a:lstStyle/>
        <a:p>
          <a:endParaRPr lang="ru-RU"/>
        </a:p>
      </dgm:t>
    </dgm:pt>
    <dgm:pt modelId="{484E6428-DFE4-4302-A021-E0E49EE4BEF7}" type="pres">
      <dgm:prSet presAssocID="{0A83337C-A915-4B29-A7F4-CD3E8FA4F082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5EA9556-925A-4DE4-9A6A-CD9091486E29}" type="pres">
      <dgm:prSet presAssocID="{C37989D1-52F1-47C5-9745-B5291809122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6ABD2BD-EDFD-4E9F-AA35-CC809BF30A52}" type="pres">
      <dgm:prSet presAssocID="{C0D9BDA0-3AE5-4900-B4CC-18F500661E1B}" presName="compNode" presStyleCnt="0"/>
      <dgm:spPr/>
      <dgm:t>
        <a:bodyPr/>
        <a:lstStyle/>
        <a:p>
          <a:endParaRPr lang="ru-RU"/>
        </a:p>
      </dgm:t>
    </dgm:pt>
    <dgm:pt modelId="{20A91ECA-58A2-4E6A-AC57-EDFC2BCFFF52}" type="pres">
      <dgm:prSet presAssocID="{C0D9BDA0-3AE5-4900-B4CC-18F500661E1B}" presName="bkgdShape" presStyleLbl="node1" presStyleIdx="2" presStyleCnt="5"/>
      <dgm:spPr/>
      <dgm:t>
        <a:bodyPr/>
        <a:lstStyle/>
        <a:p>
          <a:endParaRPr lang="ru-RU"/>
        </a:p>
      </dgm:t>
    </dgm:pt>
    <dgm:pt modelId="{C2C3149D-4043-4732-9365-6395B927F0A8}" type="pres">
      <dgm:prSet presAssocID="{C0D9BDA0-3AE5-4900-B4CC-18F500661E1B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66358-1A83-44EC-B99A-F681C709FB11}" type="pres">
      <dgm:prSet presAssocID="{C0D9BDA0-3AE5-4900-B4CC-18F500661E1B}" presName="invisiNode" presStyleLbl="node1" presStyleIdx="2" presStyleCnt="5"/>
      <dgm:spPr/>
      <dgm:t>
        <a:bodyPr/>
        <a:lstStyle/>
        <a:p>
          <a:endParaRPr lang="ru-RU"/>
        </a:p>
      </dgm:t>
    </dgm:pt>
    <dgm:pt modelId="{239042B5-5C3C-48E0-82BE-2305595E67C1}" type="pres">
      <dgm:prSet presAssocID="{C0D9BDA0-3AE5-4900-B4CC-18F500661E1B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15F92C3-E8E5-4568-8158-595C77965288}" type="pres">
      <dgm:prSet presAssocID="{60A1F7DB-239D-4E74-B076-A34B2589FA5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60DCF77-9DE0-48FB-B3BC-077210E88C89}" type="pres">
      <dgm:prSet presAssocID="{956C6507-977E-4331-BCE0-A0C907BCE7F1}" presName="compNode" presStyleCnt="0"/>
      <dgm:spPr/>
      <dgm:t>
        <a:bodyPr/>
        <a:lstStyle/>
        <a:p>
          <a:endParaRPr lang="ru-RU"/>
        </a:p>
      </dgm:t>
    </dgm:pt>
    <dgm:pt modelId="{DD8DA14C-2D35-4965-A7B3-65D09E59B5E7}" type="pres">
      <dgm:prSet presAssocID="{956C6507-977E-4331-BCE0-A0C907BCE7F1}" presName="bkgdShape" presStyleLbl="node1" presStyleIdx="3" presStyleCnt="5"/>
      <dgm:spPr/>
      <dgm:t>
        <a:bodyPr/>
        <a:lstStyle/>
        <a:p>
          <a:endParaRPr lang="ru-RU"/>
        </a:p>
      </dgm:t>
    </dgm:pt>
    <dgm:pt modelId="{183B269D-5F86-42E4-A1DD-D394C6BD4ED4}" type="pres">
      <dgm:prSet presAssocID="{956C6507-977E-4331-BCE0-A0C907BCE7F1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928CE-ECE9-4F69-899E-BD31BC5CFE29}" type="pres">
      <dgm:prSet presAssocID="{956C6507-977E-4331-BCE0-A0C907BCE7F1}" presName="invisiNode" presStyleLbl="node1" presStyleIdx="3" presStyleCnt="5"/>
      <dgm:spPr/>
      <dgm:t>
        <a:bodyPr/>
        <a:lstStyle/>
        <a:p>
          <a:endParaRPr lang="ru-RU"/>
        </a:p>
      </dgm:t>
    </dgm:pt>
    <dgm:pt modelId="{12E3CCBA-FDC1-4FC5-B784-27CC65867FAF}" type="pres">
      <dgm:prSet presAssocID="{956C6507-977E-4331-BCE0-A0C907BCE7F1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9447DF0-6D9B-4F5A-9121-DB098DB62EEA}" type="pres">
      <dgm:prSet presAssocID="{D6193A05-9CB2-4B1D-9A71-FA710016B65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C5560B6-C164-44A8-9331-FD7CBFDBADFC}" type="pres">
      <dgm:prSet presAssocID="{14C71B14-FAB8-47F7-808F-C1864CCDAEF4}" presName="compNode" presStyleCnt="0"/>
      <dgm:spPr/>
      <dgm:t>
        <a:bodyPr/>
        <a:lstStyle/>
        <a:p>
          <a:endParaRPr lang="ru-RU"/>
        </a:p>
      </dgm:t>
    </dgm:pt>
    <dgm:pt modelId="{A1777942-B69E-46FA-B8F3-384D72F8CA95}" type="pres">
      <dgm:prSet presAssocID="{14C71B14-FAB8-47F7-808F-C1864CCDAEF4}" presName="bkgdShape" presStyleLbl="node1" presStyleIdx="4" presStyleCnt="5"/>
      <dgm:spPr/>
      <dgm:t>
        <a:bodyPr/>
        <a:lstStyle/>
        <a:p>
          <a:endParaRPr lang="ru-RU"/>
        </a:p>
      </dgm:t>
    </dgm:pt>
    <dgm:pt modelId="{50614CFD-C23B-4E9D-8624-4352396D575C}" type="pres">
      <dgm:prSet presAssocID="{14C71B14-FAB8-47F7-808F-C1864CCDAEF4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125FA-C729-486F-8ACA-F66C100A2218}" type="pres">
      <dgm:prSet presAssocID="{14C71B14-FAB8-47F7-808F-C1864CCDAEF4}" presName="invisiNode" presStyleLbl="node1" presStyleIdx="4" presStyleCnt="5"/>
      <dgm:spPr/>
      <dgm:t>
        <a:bodyPr/>
        <a:lstStyle/>
        <a:p>
          <a:endParaRPr lang="ru-RU"/>
        </a:p>
      </dgm:t>
    </dgm:pt>
    <dgm:pt modelId="{4C78842F-B0CD-4572-940B-AE2041E3B6B3}" type="pres">
      <dgm:prSet presAssocID="{14C71B14-FAB8-47F7-808F-C1864CCDAEF4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85C25EA-B48B-4CAC-8B3B-8997AC946650}" srcId="{0A83337C-A915-4B29-A7F4-CD3E8FA4F082}" destId="{E8479A91-0BEC-420B-95E6-92C62A6CEA9E}" srcOrd="0" destOrd="0" parTransId="{3DB07DFE-2CA8-464F-93C1-A6D6DE5787F9}" sibTransId="{E79D4E85-016A-43A4-80F7-C123EAA4E29E}"/>
    <dgm:cxn modelId="{16D68FC7-3D7D-4785-9D2A-85047445C831}" type="presOf" srcId="{13D0BB04-EBF3-44D0-9CA9-AEA85BB45391}" destId="{A949278F-F8F4-441D-A740-A3E88B2C6C97}" srcOrd="1" destOrd="2" presId="urn:microsoft.com/office/officeart/2005/8/layout/hList7"/>
    <dgm:cxn modelId="{EE087164-D2C0-4B6B-99DB-C675E53CA406}" type="presOf" srcId="{5E08919D-3FE1-447E-9707-D08BAE5E62C1}" destId="{A1777942-B69E-46FA-B8F3-384D72F8CA95}" srcOrd="0" destOrd="2" presId="urn:microsoft.com/office/officeart/2005/8/layout/hList7"/>
    <dgm:cxn modelId="{54629F9F-393A-489E-B763-BAFFB84AE5A4}" type="presOf" srcId="{1FA9A99C-4786-426A-855D-CFA1C1106BF4}" destId="{20A91ECA-58A2-4E6A-AC57-EDFC2BCFFF52}" srcOrd="0" destOrd="2" presId="urn:microsoft.com/office/officeart/2005/8/layout/hList7"/>
    <dgm:cxn modelId="{414955A2-7220-4D35-BEA6-83094B48B6D3}" srcId="{C0D9BDA0-3AE5-4900-B4CC-18F500661E1B}" destId="{AD65B7C0-040A-44B2-B7A4-EA6169353846}" srcOrd="0" destOrd="0" parTransId="{0DF178C3-2D80-4F79-BE1F-89125B2BD3E5}" sibTransId="{8EF4C8B9-B0D0-4D25-96A6-C5E4D103B7DD}"/>
    <dgm:cxn modelId="{E87AE464-AC60-4263-BCF4-93F0759CF6DB}" srcId="{606A8636-6A8C-4DEE-BB3F-ED3A1FC28805}" destId="{14C71B14-FAB8-47F7-808F-C1864CCDAEF4}" srcOrd="4" destOrd="0" parTransId="{B11D0363-396C-4AD1-AF7B-528843AB0620}" sibTransId="{432B7172-CC4A-4E0D-ABFE-3A003EA8D7B1}"/>
    <dgm:cxn modelId="{61E1D160-4318-42E1-9E48-98B222D67093}" srcId="{956C6507-977E-4331-BCE0-A0C907BCE7F1}" destId="{950D477C-4BDC-40EB-B819-722545D44D5A}" srcOrd="1" destOrd="0" parTransId="{1AFA44CC-EC7D-4310-81AF-86CC41B86587}" sibTransId="{B8FFD6C1-C648-4973-B4F2-A933C554368E}"/>
    <dgm:cxn modelId="{EB18A724-D106-4F32-BFC6-9A49DCAA10BE}" type="presOf" srcId="{956C6507-977E-4331-BCE0-A0C907BCE7F1}" destId="{DD8DA14C-2D35-4965-A7B3-65D09E59B5E7}" srcOrd="0" destOrd="0" presId="urn:microsoft.com/office/officeart/2005/8/layout/hList7"/>
    <dgm:cxn modelId="{3443316C-FCE6-47D6-A001-8C0E94BE114E}" srcId="{14C71B14-FAB8-47F7-808F-C1864CCDAEF4}" destId="{5E08919D-3FE1-447E-9707-D08BAE5E62C1}" srcOrd="1" destOrd="0" parTransId="{8051067E-DE33-48EA-8B76-0A8181E3BA95}" sibTransId="{8302FA85-FEB2-4191-9571-A86BF49D25FB}"/>
    <dgm:cxn modelId="{4275BC96-4354-4487-963F-A789B3EECCE3}" type="presOf" srcId="{F314D13C-8063-4541-9F0D-F0E0435EA7E9}" destId="{52E33A59-8930-43A5-B858-58CAEC2C025E}" srcOrd="1" destOrd="2" presId="urn:microsoft.com/office/officeart/2005/8/layout/hList7"/>
    <dgm:cxn modelId="{A9A04132-B7F6-4B74-B3C5-0C0E1132AA65}" type="presOf" srcId="{E8479A91-0BEC-420B-95E6-92C62A6CEA9E}" destId="{52E33A59-8930-43A5-B858-58CAEC2C025E}" srcOrd="1" destOrd="1" presId="urn:microsoft.com/office/officeart/2005/8/layout/hList7"/>
    <dgm:cxn modelId="{B97A727A-31E2-4AD5-B212-2DE6A0E3712E}" type="presOf" srcId="{E44C1399-B1A5-40BA-A71F-453D154C97EC}" destId="{96E2A27F-A82A-43F2-9BD0-8A8F4A2DC5A9}" srcOrd="0" destOrd="0" presId="urn:microsoft.com/office/officeart/2005/8/layout/hList7"/>
    <dgm:cxn modelId="{9D53EDFE-C839-45F1-B9EF-62C00B62C373}" srcId="{E44C1399-B1A5-40BA-A71F-453D154C97EC}" destId="{DED2C8E8-E90E-4BF2-BCDC-9017E2DF2D50}" srcOrd="0" destOrd="0" parTransId="{89D46309-1E2E-42F5-A266-A20AF47B35BC}" sibTransId="{AE2D3D42-5CBB-4266-8FCF-C4F044BAF91B}"/>
    <dgm:cxn modelId="{6A85A377-3717-4895-82EA-9C39A8665899}" type="presOf" srcId="{1C9B5A09-65C1-4B22-93F2-8D7C3BE1C83F}" destId="{183B269D-5F86-42E4-A1DD-D394C6BD4ED4}" srcOrd="1" destOrd="1" presId="urn:microsoft.com/office/officeart/2005/8/layout/hList7"/>
    <dgm:cxn modelId="{5185095B-11F8-4691-84EA-C9545F0998C8}" type="presOf" srcId="{002D8EDA-DC28-4CDE-A27B-0FDE163AEADE}" destId="{50614CFD-C23B-4E9D-8624-4352396D575C}" srcOrd="1" destOrd="1" presId="urn:microsoft.com/office/officeart/2005/8/layout/hList7"/>
    <dgm:cxn modelId="{41F731FB-0C96-45DA-9E3D-2892CC2A9556}" type="presOf" srcId="{C0D9BDA0-3AE5-4900-B4CC-18F500661E1B}" destId="{C2C3149D-4043-4732-9365-6395B927F0A8}" srcOrd="1" destOrd="0" presId="urn:microsoft.com/office/officeart/2005/8/layout/hList7"/>
    <dgm:cxn modelId="{80EDD7E9-36CE-46F4-9416-8E33FD81C044}" srcId="{E44C1399-B1A5-40BA-A71F-453D154C97EC}" destId="{13D0BB04-EBF3-44D0-9CA9-AEA85BB45391}" srcOrd="1" destOrd="0" parTransId="{BFB96840-9E51-4BE9-BAAC-E9AAD4F0F716}" sibTransId="{248250B2-A6D0-45EF-966D-0E0832051F0B}"/>
    <dgm:cxn modelId="{110F105D-E69F-4F20-9D57-93A850F35331}" type="presOf" srcId="{002D8EDA-DC28-4CDE-A27B-0FDE163AEADE}" destId="{A1777942-B69E-46FA-B8F3-384D72F8CA95}" srcOrd="0" destOrd="1" presId="urn:microsoft.com/office/officeart/2005/8/layout/hList7"/>
    <dgm:cxn modelId="{B81DC37A-9BA9-4A9C-939D-D7597D2B49EE}" type="presOf" srcId="{60A1F7DB-239D-4E74-B076-A34B2589FA53}" destId="{C15F92C3-E8E5-4568-8158-595C77965288}" srcOrd="0" destOrd="0" presId="urn:microsoft.com/office/officeart/2005/8/layout/hList7"/>
    <dgm:cxn modelId="{C2F006B3-5DEC-449A-99A1-A574569D58CF}" type="presOf" srcId="{14C71B14-FAB8-47F7-808F-C1864CCDAEF4}" destId="{50614CFD-C23B-4E9D-8624-4352396D575C}" srcOrd="1" destOrd="0" presId="urn:microsoft.com/office/officeart/2005/8/layout/hList7"/>
    <dgm:cxn modelId="{6F9AFEF2-D0FB-48E5-8AC6-EF4C550D9DEB}" srcId="{606A8636-6A8C-4DEE-BB3F-ED3A1FC28805}" destId="{E44C1399-B1A5-40BA-A71F-453D154C97EC}" srcOrd="0" destOrd="0" parTransId="{11078746-4B16-4B33-9E33-8773D9FFA006}" sibTransId="{A1554BFF-FF1F-45FD-BEFA-9B3CC739A714}"/>
    <dgm:cxn modelId="{A4C0384F-DB44-481C-8B9A-910030B3C1C6}" type="presOf" srcId="{AD65B7C0-040A-44B2-B7A4-EA6169353846}" destId="{C2C3149D-4043-4732-9365-6395B927F0A8}" srcOrd="1" destOrd="1" presId="urn:microsoft.com/office/officeart/2005/8/layout/hList7"/>
    <dgm:cxn modelId="{26CBBA13-FD2A-44C5-B029-E58CBB294775}" type="presOf" srcId="{C37989D1-52F1-47C5-9745-B52918091226}" destId="{F5EA9556-925A-4DE4-9A6A-CD9091486E29}" srcOrd="0" destOrd="0" presId="urn:microsoft.com/office/officeart/2005/8/layout/hList7"/>
    <dgm:cxn modelId="{E9536188-49B5-435D-B50A-D2CC16A659C2}" type="presOf" srcId="{950D477C-4BDC-40EB-B819-722545D44D5A}" destId="{DD8DA14C-2D35-4965-A7B3-65D09E59B5E7}" srcOrd="0" destOrd="2" presId="urn:microsoft.com/office/officeart/2005/8/layout/hList7"/>
    <dgm:cxn modelId="{B9C164FF-973B-4F4B-8241-0852D7DB27F5}" type="presOf" srcId="{606A8636-6A8C-4DEE-BB3F-ED3A1FC28805}" destId="{A6E7E464-9319-4DDE-9D81-23A8D4956330}" srcOrd="0" destOrd="0" presId="urn:microsoft.com/office/officeart/2005/8/layout/hList7"/>
    <dgm:cxn modelId="{3ED88AC8-92E7-41DD-B62E-1857165039E0}" type="presOf" srcId="{956C6507-977E-4331-BCE0-A0C907BCE7F1}" destId="{183B269D-5F86-42E4-A1DD-D394C6BD4ED4}" srcOrd="1" destOrd="0" presId="urn:microsoft.com/office/officeart/2005/8/layout/hList7"/>
    <dgm:cxn modelId="{83701F71-657A-4AA9-92F8-792A45E613E7}" srcId="{606A8636-6A8C-4DEE-BB3F-ED3A1FC28805}" destId="{956C6507-977E-4331-BCE0-A0C907BCE7F1}" srcOrd="3" destOrd="0" parTransId="{63038AD7-0546-46B4-9977-A9E473FFFA82}" sibTransId="{D6193A05-9CB2-4B1D-9A71-FA710016B654}"/>
    <dgm:cxn modelId="{248418E7-488F-4438-A70A-5876A9092E08}" srcId="{0A83337C-A915-4B29-A7F4-CD3E8FA4F082}" destId="{F314D13C-8063-4541-9F0D-F0E0435EA7E9}" srcOrd="1" destOrd="0" parTransId="{52481978-8754-482A-8EBD-7CFAD732AF86}" sibTransId="{075D7D2F-A5CC-4178-AC4D-C8F081B6111D}"/>
    <dgm:cxn modelId="{30C21F94-6E4F-44FD-B241-07F3B9A32B14}" type="presOf" srcId="{5E08919D-3FE1-447E-9707-D08BAE5E62C1}" destId="{50614CFD-C23B-4E9D-8624-4352396D575C}" srcOrd="1" destOrd="2" presId="urn:microsoft.com/office/officeart/2005/8/layout/hList7"/>
    <dgm:cxn modelId="{0EE15B51-6824-43DA-8944-26D2A72E2317}" srcId="{606A8636-6A8C-4DEE-BB3F-ED3A1FC28805}" destId="{C0D9BDA0-3AE5-4900-B4CC-18F500661E1B}" srcOrd="2" destOrd="0" parTransId="{51577127-CC31-432A-84DF-BDA9BF4CA903}" sibTransId="{60A1F7DB-239D-4E74-B076-A34B2589FA53}"/>
    <dgm:cxn modelId="{941F44D3-90F4-46A9-A222-44031D6790E0}" type="presOf" srcId="{1FA9A99C-4786-426A-855D-CFA1C1106BF4}" destId="{C2C3149D-4043-4732-9365-6395B927F0A8}" srcOrd="1" destOrd="2" presId="urn:microsoft.com/office/officeart/2005/8/layout/hList7"/>
    <dgm:cxn modelId="{25B299C3-68D1-426F-AD1A-B66A5E7700FD}" type="presOf" srcId="{950D477C-4BDC-40EB-B819-722545D44D5A}" destId="{183B269D-5F86-42E4-A1DD-D394C6BD4ED4}" srcOrd="1" destOrd="2" presId="urn:microsoft.com/office/officeart/2005/8/layout/hList7"/>
    <dgm:cxn modelId="{059C8D2D-67C9-4F54-BA24-3EDCDF7D36C6}" type="presOf" srcId="{DED2C8E8-E90E-4BF2-BCDC-9017E2DF2D50}" destId="{96E2A27F-A82A-43F2-9BD0-8A8F4A2DC5A9}" srcOrd="0" destOrd="1" presId="urn:microsoft.com/office/officeart/2005/8/layout/hList7"/>
    <dgm:cxn modelId="{0824B8B5-70DC-4B9C-B8EA-F88B5999B128}" type="presOf" srcId="{13D0BB04-EBF3-44D0-9CA9-AEA85BB45391}" destId="{96E2A27F-A82A-43F2-9BD0-8A8F4A2DC5A9}" srcOrd="0" destOrd="2" presId="urn:microsoft.com/office/officeart/2005/8/layout/hList7"/>
    <dgm:cxn modelId="{8D0FC93B-A74F-4165-9B05-4574F4EB60BC}" type="presOf" srcId="{0A83337C-A915-4B29-A7F4-CD3E8FA4F082}" destId="{52E33A59-8930-43A5-B858-58CAEC2C025E}" srcOrd="1" destOrd="0" presId="urn:microsoft.com/office/officeart/2005/8/layout/hList7"/>
    <dgm:cxn modelId="{081683FA-6AD2-4009-A8E2-18CA959ADFAB}" type="presOf" srcId="{14C71B14-FAB8-47F7-808F-C1864CCDAEF4}" destId="{A1777942-B69E-46FA-B8F3-384D72F8CA95}" srcOrd="0" destOrd="0" presId="urn:microsoft.com/office/officeart/2005/8/layout/hList7"/>
    <dgm:cxn modelId="{8E7BD063-CBA0-4187-AFCB-35ED4E161388}" type="presOf" srcId="{A1554BFF-FF1F-45FD-BEFA-9B3CC739A714}" destId="{A0B2CD57-F6D1-478C-A36C-C993FB157641}" srcOrd="0" destOrd="0" presId="urn:microsoft.com/office/officeart/2005/8/layout/hList7"/>
    <dgm:cxn modelId="{4F7B437F-4ED7-45CB-A396-D57A90A9E1ED}" type="presOf" srcId="{AD65B7C0-040A-44B2-B7A4-EA6169353846}" destId="{20A91ECA-58A2-4E6A-AC57-EDFC2BCFFF52}" srcOrd="0" destOrd="1" presId="urn:microsoft.com/office/officeart/2005/8/layout/hList7"/>
    <dgm:cxn modelId="{115F97F9-6333-428C-BD4D-4E7E0C308BDB}" srcId="{C0D9BDA0-3AE5-4900-B4CC-18F500661E1B}" destId="{1FA9A99C-4786-426A-855D-CFA1C1106BF4}" srcOrd="1" destOrd="0" parTransId="{78182035-0DEB-4633-B56A-00A2080622DC}" sibTransId="{1D5D5B80-0DAC-49B9-9617-987577BB6CC1}"/>
    <dgm:cxn modelId="{C90CD620-B4AF-422B-9642-453E5F4F5BDF}" type="presOf" srcId="{F314D13C-8063-4541-9F0D-F0E0435EA7E9}" destId="{B57C6904-2DA0-419D-89A0-73DF3F1F6ADC}" srcOrd="0" destOrd="2" presId="urn:microsoft.com/office/officeart/2005/8/layout/hList7"/>
    <dgm:cxn modelId="{0AA16482-4204-4D80-9B00-3623FF5386ED}" type="presOf" srcId="{DED2C8E8-E90E-4BF2-BCDC-9017E2DF2D50}" destId="{A949278F-F8F4-441D-A740-A3E88B2C6C97}" srcOrd="1" destOrd="1" presId="urn:microsoft.com/office/officeart/2005/8/layout/hList7"/>
    <dgm:cxn modelId="{59197D05-A104-43B5-AFCE-BA4374E2226D}" srcId="{956C6507-977E-4331-BCE0-A0C907BCE7F1}" destId="{1C9B5A09-65C1-4B22-93F2-8D7C3BE1C83F}" srcOrd="0" destOrd="0" parTransId="{F876779B-5701-420B-89F8-0962225258A2}" sibTransId="{46B77A61-BB72-4798-B6B4-20D8F37C664E}"/>
    <dgm:cxn modelId="{F3428BF6-D130-499A-8DBF-BECFB88F926C}" type="presOf" srcId="{C0D9BDA0-3AE5-4900-B4CC-18F500661E1B}" destId="{20A91ECA-58A2-4E6A-AC57-EDFC2BCFFF52}" srcOrd="0" destOrd="0" presId="urn:microsoft.com/office/officeart/2005/8/layout/hList7"/>
    <dgm:cxn modelId="{EF77AF71-7B82-4D67-8812-2E7C6D9232E7}" type="presOf" srcId="{E8479A91-0BEC-420B-95E6-92C62A6CEA9E}" destId="{B57C6904-2DA0-419D-89A0-73DF3F1F6ADC}" srcOrd="0" destOrd="1" presId="urn:microsoft.com/office/officeart/2005/8/layout/hList7"/>
    <dgm:cxn modelId="{1B109D93-BA34-42FE-838D-0DAB9EF3C898}" srcId="{606A8636-6A8C-4DEE-BB3F-ED3A1FC28805}" destId="{0A83337C-A915-4B29-A7F4-CD3E8FA4F082}" srcOrd="1" destOrd="0" parTransId="{7E86B83A-C481-4CE9-8CBA-B104085A07EE}" sibTransId="{C37989D1-52F1-47C5-9745-B52918091226}"/>
    <dgm:cxn modelId="{43290C4F-186C-422B-BE5D-91005CEBFB90}" type="presOf" srcId="{0A83337C-A915-4B29-A7F4-CD3E8FA4F082}" destId="{B57C6904-2DA0-419D-89A0-73DF3F1F6ADC}" srcOrd="0" destOrd="0" presId="urn:microsoft.com/office/officeart/2005/8/layout/hList7"/>
    <dgm:cxn modelId="{7791B3F3-22AF-48CB-99B4-265FE0B9F5CF}" type="presOf" srcId="{E44C1399-B1A5-40BA-A71F-453D154C97EC}" destId="{A949278F-F8F4-441D-A740-A3E88B2C6C97}" srcOrd="1" destOrd="0" presId="urn:microsoft.com/office/officeart/2005/8/layout/hList7"/>
    <dgm:cxn modelId="{9FCC3BF1-966D-4B5B-A3BA-C17FF957CA4B}" type="presOf" srcId="{D6193A05-9CB2-4B1D-9A71-FA710016B654}" destId="{A9447DF0-6D9B-4F5A-9121-DB098DB62EEA}" srcOrd="0" destOrd="0" presId="urn:microsoft.com/office/officeart/2005/8/layout/hList7"/>
    <dgm:cxn modelId="{037A599F-A9D0-442B-8402-65E0A7C4E632}" type="presOf" srcId="{1C9B5A09-65C1-4B22-93F2-8D7C3BE1C83F}" destId="{DD8DA14C-2D35-4965-A7B3-65D09E59B5E7}" srcOrd="0" destOrd="1" presId="urn:microsoft.com/office/officeart/2005/8/layout/hList7"/>
    <dgm:cxn modelId="{9651C614-B024-489F-BD91-8192F1776175}" srcId="{14C71B14-FAB8-47F7-808F-C1864CCDAEF4}" destId="{002D8EDA-DC28-4CDE-A27B-0FDE163AEADE}" srcOrd="0" destOrd="0" parTransId="{D1F136B1-3A69-48C9-85D8-F24B4474986D}" sibTransId="{F9547F8F-F243-4F3C-88A0-228933219308}"/>
    <dgm:cxn modelId="{3C8E5282-B715-499C-A36D-AE70D0D5A39D}" type="presParOf" srcId="{A6E7E464-9319-4DDE-9D81-23A8D4956330}" destId="{15BA48F9-BAFD-450E-8102-2E6496922A81}" srcOrd="0" destOrd="0" presId="urn:microsoft.com/office/officeart/2005/8/layout/hList7"/>
    <dgm:cxn modelId="{15326595-51A0-43E1-BC50-5380F0928B04}" type="presParOf" srcId="{A6E7E464-9319-4DDE-9D81-23A8D4956330}" destId="{08CB7749-7A2D-4C54-8C7F-218288D5C91E}" srcOrd="1" destOrd="0" presId="urn:microsoft.com/office/officeart/2005/8/layout/hList7"/>
    <dgm:cxn modelId="{87F8EB61-AD1F-4A83-9C54-3E4678707D1D}" type="presParOf" srcId="{08CB7749-7A2D-4C54-8C7F-218288D5C91E}" destId="{47C5A7C3-677B-4FF6-9D75-895125AC483F}" srcOrd="0" destOrd="0" presId="urn:microsoft.com/office/officeart/2005/8/layout/hList7"/>
    <dgm:cxn modelId="{30DAB3F6-4C4B-4A78-BA31-40996A57A85C}" type="presParOf" srcId="{47C5A7C3-677B-4FF6-9D75-895125AC483F}" destId="{96E2A27F-A82A-43F2-9BD0-8A8F4A2DC5A9}" srcOrd="0" destOrd="0" presId="urn:microsoft.com/office/officeart/2005/8/layout/hList7"/>
    <dgm:cxn modelId="{FAEC533E-F8E5-4322-91A2-D7A241DDB1FB}" type="presParOf" srcId="{47C5A7C3-677B-4FF6-9D75-895125AC483F}" destId="{A949278F-F8F4-441D-A740-A3E88B2C6C97}" srcOrd="1" destOrd="0" presId="urn:microsoft.com/office/officeart/2005/8/layout/hList7"/>
    <dgm:cxn modelId="{50206FCB-4A98-41CF-9E2E-8C9D07B8197E}" type="presParOf" srcId="{47C5A7C3-677B-4FF6-9D75-895125AC483F}" destId="{6101B1B5-859A-4603-B577-97FEAB1C9A01}" srcOrd="2" destOrd="0" presId="urn:microsoft.com/office/officeart/2005/8/layout/hList7"/>
    <dgm:cxn modelId="{C3D4708E-E01D-4DA2-9C75-65AD8E61F1E4}" type="presParOf" srcId="{47C5A7C3-677B-4FF6-9D75-895125AC483F}" destId="{F9DBCC5C-C60C-4D40-8C15-4E9429CC1861}" srcOrd="3" destOrd="0" presId="urn:microsoft.com/office/officeart/2005/8/layout/hList7"/>
    <dgm:cxn modelId="{0CBB4877-2043-45FD-8FC8-7B0F05D3246F}" type="presParOf" srcId="{08CB7749-7A2D-4C54-8C7F-218288D5C91E}" destId="{A0B2CD57-F6D1-478C-A36C-C993FB157641}" srcOrd="1" destOrd="0" presId="urn:microsoft.com/office/officeart/2005/8/layout/hList7"/>
    <dgm:cxn modelId="{B78316D3-96D1-4A7F-B80F-6AF38A16ABE1}" type="presParOf" srcId="{08CB7749-7A2D-4C54-8C7F-218288D5C91E}" destId="{1A1A6813-763A-461D-925A-3131606F4F46}" srcOrd="2" destOrd="0" presId="urn:microsoft.com/office/officeart/2005/8/layout/hList7"/>
    <dgm:cxn modelId="{E3FABFEC-F38F-4698-AA53-24A1B61E5163}" type="presParOf" srcId="{1A1A6813-763A-461D-925A-3131606F4F46}" destId="{B57C6904-2DA0-419D-89A0-73DF3F1F6ADC}" srcOrd="0" destOrd="0" presId="urn:microsoft.com/office/officeart/2005/8/layout/hList7"/>
    <dgm:cxn modelId="{C333D701-45A8-4801-8F1B-7D8FBDDE5E0D}" type="presParOf" srcId="{1A1A6813-763A-461D-925A-3131606F4F46}" destId="{52E33A59-8930-43A5-B858-58CAEC2C025E}" srcOrd="1" destOrd="0" presId="urn:microsoft.com/office/officeart/2005/8/layout/hList7"/>
    <dgm:cxn modelId="{F49C6209-7B28-4ACA-B16B-9F66D299E802}" type="presParOf" srcId="{1A1A6813-763A-461D-925A-3131606F4F46}" destId="{AC94EA48-6A2F-4459-BA08-3365EC776DEE}" srcOrd="2" destOrd="0" presId="urn:microsoft.com/office/officeart/2005/8/layout/hList7"/>
    <dgm:cxn modelId="{426AA08D-803E-45AA-BBE6-2C53075EDEF4}" type="presParOf" srcId="{1A1A6813-763A-461D-925A-3131606F4F46}" destId="{484E6428-DFE4-4302-A021-E0E49EE4BEF7}" srcOrd="3" destOrd="0" presId="urn:microsoft.com/office/officeart/2005/8/layout/hList7"/>
    <dgm:cxn modelId="{091C2D46-2EB5-4761-B93A-59F3B26E304F}" type="presParOf" srcId="{08CB7749-7A2D-4C54-8C7F-218288D5C91E}" destId="{F5EA9556-925A-4DE4-9A6A-CD9091486E29}" srcOrd="3" destOrd="0" presId="urn:microsoft.com/office/officeart/2005/8/layout/hList7"/>
    <dgm:cxn modelId="{F756C1E0-2496-4612-83CC-B9930D6FF167}" type="presParOf" srcId="{08CB7749-7A2D-4C54-8C7F-218288D5C91E}" destId="{86ABD2BD-EDFD-4E9F-AA35-CC809BF30A52}" srcOrd="4" destOrd="0" presId="urn:microsoft.com/office/officeart/2005/8/layout/hList7"/>
    <dgm:cxn modelId="{51FB0D98-0C00-4349-BF8B-DDDDACCF975A}" type="presParOf" srcId="{86ABD2BD-EDFD-4E9F-AA35-CC809BF30A52}" destId="{20A91ECA-58A2-4E6A-AC57-EDFC2BCFFF52}" srcOrd="0" destOrd="0" presId="urn:microsoft.com/office/officeart/2005/8/layout/hList7"/>
    <dgm:cxn modelId="{E4002A95-07B9-483B-AF37-A115BB09DC9A}" type="presParOf" srcId="{86ABD2BD-EDFD-4E9F-AA35-CC809BF30A52}" destId="{C2C3149D-4043-4732-9365-6395B927F0A8}" srcOrd="1" destOrd="0" presId="urn:microsoft.com/office/officeart/2005/8/layout/hList7"/>
    <dgm:cxn modelId="{3CE39317-F5BA-44A5-A770-6F0C4BC8633A}" type="presParOf" srcId="{86ABD2BD-EDFD-4E9F-AA35-CC809BF30A52}" destId="{F9166358-1A83-44EC-B99A-F681C709FB11}" srcOrd="2" destOrd="0" presId="urn:microsoft.com/office/officeart/2005/8/layout/hList7"/>
    <dgm:cxn modelId="{1EE82280-60E7-4179-A1EA-4C20CCD0ECF1}" type="presParOf" srcId="{86ABD2BD-EDFD-4E9F-AA35-CC809BF30A52}" destId="{239042B5-5C3C-48E0-82BE-2305595E67C1}" srcOrd="3" destOrd="0" presId="urn:microsoft.com/office/officeart/2005/8/layout/hList7"/>
    <dgm:cxn modelId="{37A00FD3-F133-4041-8B97-36A645965D8D}" type="presParOf" srcId="{08CB7749-7A2D-4C54-8C7F-218288D5C91E}" destId="{C15F92C3-E8E5-4568-8158-595C77965288}" srcOrd="5" destOrd="0" presId="urn:microsoft.com/office/officeart/2005/8/layout/hList7"/>
    <dgm:cxn modelId="{16849656-F323-408D-BC74-AA67F36EA759}" type="presParOf" srcId="{08CB7749-7A2D-4C54-8C7F-218288D5C91E}" destId="{C60DCF77-9DE0-48FB-B3BC-077210E88C89}" srcOrd="6" destOrd="0" presId="urn:microsoft.com/office/officeart/2005/8/layout/hList7"/>
    <dgm:cxn modelId="{78DC97F4-3103-404D-AABB-663AB73E6DA2}" type="presParOf" srcId="{C60DCF77-9DE0-48FB-B3BC-077210E88C89}" destId="{DD8DA14C-2D35-4965-A7B3-65D09E59B5E7}" srcOrd="0" destOrd="0" presId="urn:microsoft.com/office/officeart/2005/8/layout/hList7"/>
    <dgm:cxn modelId="{C83BEB83-F5AE-41B8-95C9-490F755B60B1}" type="presParOf" srcId="{C60DCF77-9DE0-48FB-B3BC-077210E88C89}" destId="{183B269D-5F86-42E4-A1DD-D394C6BD4ED4}" srcOrd="1" destOrd="0" presId="urn:microsoft.com/office/officeart/2005/8/layout/hList7"/>
    <dgm:cxn modelId="{9E6F9226-9B15-4849-BBBB-4293D3E40FB6}" type="presParOf" srcId="{C60DCF77-9DE0-48FB-B3BC-077210E88C89}" destId="{958928CE-ECE9-4F69-899E-BD31BC5CFE29}" srcOrd="2" destOrd="0" presId="urn:microsoft.com/office/officeart/2005/8/layout/hList7"/>
    <dgm:cxn modelId="{63071E8D-6840-4060-AD29-AF349A60B091}" type="presParOf" srcId="{C60DCF77-9DE0-48FB-B3BC-077210E88C89}" destId="{12E3CCBA-FDC1-4FC5-B784-27CC65867FAF}" srcOrd="3" destOrd="0" presId="urn:microsoft.com/office/officeart/2005/8/layout/hList7"/>
    <dgm:cxn modelId="{2C221AF9-5538-4DE6-8875-2D160AF60947}" type="presParOf" srcId="{08CB7749-7A2D-4C54-8C7F-218288D5C91E}" destId="{A9447DF0-6D9B-4F5A-9121-DB098DB62EEA}" srcOrd="7" destOrd="0" presId="urn:microsoft.com/office/officeart/2005/8/layout/hList7"/>
    <dgm:cxn modelId="{73D411D4-8FD9-46A9-ABC3-3201AD19F315}" type="presParOf" srcId="{08CB7749-7A2D-4C54-8C7F-218288D5C91E}" destId="{2C5560B6-C164-44A8-9331-FD7CBFDBADFC}" srcOrd="8" destOrd="0" presId="urn:microsoft.com/office/officeart/2005/8/layout/hList7"/>
    <dgm:cxn modelId="{88E5F79F-8949-4F47-BC9A-C6CFFBAB4F4F}" type="presParOf" srcId="{2C5560B6-C164-44A8-9331-FD7CBFDBADFC}" destId="{A1777942-B69E-46FA-B8F3-384D72F8CA95}" srcOrd="0" destOrd="0" presId="urn:microsoft.com/office/officeart/2005/8/layout/hList7"/>
    <dgm:cxn modelId="{160158AC-5772-40F5-8077-0676267FE6A3}" type="presParOf" srcId="{2C5560B6-C164-44A8-9331-FD7CBFDBADFC}" destId="{50614CFD-C23B-4E9D-8624-4352396D575C}" srcOrd="1" destOrd="0" presId="urn:microsoft.com/office/officeart/2005/8/layout/hList7"/>
    <dgm:cxn modelId="{970AF05E-44E7-4665-BFD6-04AE22C87A0B}" type="presParOf" srcId="{2C5560B6-C164-44A8-9331-FD7CBFDBADFC}" destId="{A31125FA-C729-486F-8ACA-F66C100A2218}" srcOrd="2" destOrd="0" presId="urn:microsoft.com/office/officeart/2005/8/layout/hList7"/>
    <dgm:cxn modelId="{296F5514-4273-4C0B-BAAD-E92A250B0C10}" type="presParOf" srcId="{2C5560B6-C164-44A8-9331-FD7CBFDBADFC}" destId="{4C78842F-B0CD-4572-940B-AE2041E3B6B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9BE84-FF7E-4FED-9F8B-74759AEC07EB}">
      <dsp:nvSpPr>
        <dsp:cNvPr id="0" name=""/>
        <dsp:cNvSpPr/>
      </dsp:nvSpPr>
      <dsp:spPr>
        <a:xfrm rot="5399419">
          <a:off x="500059" y="794514"/>
          <a:ext cx="840431" cy="1014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C2B51-6A67-4845-ACFD-27FE57205492}">
      <dsp:nvSpPr>
        <dsp:cNvPr id="0" name=""/>
        <dsp:cNvSpPr/>
      </dsp:nvSpPr>
      <dsp:spPr>
        <a:xfrm>
          <a:off x="91117" y="256652"/>
          <a:ext cx="2324295" cy="6762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Справочная информация</a:t>
          </a:r>
          <a:br>
            <a:rPr lang="ru-RU" sz="1000" kern="1200" dirty="0" smtClean="0"/>
          </a:br>
          <a:r>
            <a:rPr lang="ru-RU" sz="1000" kern="1200" dirty="0" smtClean="0"/>
            <a:t>Учебные планы, Аудиторный фонд</a:t>
          </a:r>
          <a:br>
            <a:rPr lang="ru-RU" sz="1000" kern="1200" dirty="0" smtClean="0"/>
          </a:br>
          <a:r>
            <a:rPr lang="ru-RU" sz="1000" kern="1200" dirty="0" smtClean="0"/>
            <a:t>(1С:Университет ПРОФ)</a:t>
          </a:r>
          <a:endParaRPr lang="ru-RU" sz="1000" kern="1200" dirty="0"/>
        </a:p>
      </dsp:txBody>
      <dsp:txXfrm>
        <a:off x="110925" y="276460"/>
        <a:ext cx="2284679" cy="636673"/>
      </dsp:txXfrm>
    </dsp:sp>
    <dsp:sp modelId="{1D290680-4ADE-491B-8E5C-48868D5AC523}">
      <dsp:nvSpPr>
        <dsp:cNvPr id="0" name=""/>
        <dsp:cNvSpPr/>
      </dsp:nvSpPr>
      <dsp:spPr>
        <a:xfrm rot="5398955">
          <a:off x="500257" y="1639876"/>
          <a:ext cx="840431" cy="1014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5A225-1E9C-4FA2-AEBF-E816562D2E0E}">
      <dsp:nvSpPr>
        <dsp:cNvPr id="0" name=""/>
        <dsp:cNvSpPr/>
      </dsp:nvSpPr>
      <dsp:spPr>
        <a:xfrm>
          <a:off x="58672" y="1102015"/>
          <a:ext cx="2389185" cy="6762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Профессиональные стандарты</a:t>
          </a:r>
          <a:br>
            <a:rPr lang="ru-RU" sz="1000" kern="1200" dirty="0" smtClean="0"/>
          </a:br>
          <a:r>
            <a:rPr lang="ru-RU" sz="1000" kern="1200" dirty="0" smtClean="0"/>
            <a:t>Иные требования, ФГОС</a:t>
          </a:r>
          <a:br>
            <a:rPr lang="ru-RU" sz="1000" kern="1200" dirty="0" smtClean="0"/>
          </a:br>
          <a:r>
            <a:rPr lang="ru-RU" sz="1000" kern="1200" dirty="0" smtClean="0"/>
            <a:t>Загрузка библиотечного фонда</a:t>
          </a:r>
          <a:endParaRPr lang="ru-RU" sz="1000" kern="1200" dirty="0"/>
        </a:p>
      </dsp:txBody>
      <dsp:txXfrm>
        <a:off x="78480" y="1121823"/>
        <a:ext cx="2349569" cy="636673"/>
      </dsp:txXfrm>
    </dsp:sp>
    <dsp:sp modelId="{6DA6B207-95B1-4B58-9E29-1CE1AA3DB4BF}">
      <dsp:nvSpPr>
        <dsp:cNvPr id="0" name=""/>
        <dsp:cNvSpPr/>
      </dsp:nvSpPr>
      <dsp:spPr>
        <a:xfrm>
          <a:off x="932787" y="2062557"/>
          <a:ext cx="2853523" cy="1014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3451C-BE10-44BC-A60D-C3F4FB8A0846}">
      <dsp:nvSpPr>
        <dsp:cNvPr id="0" name=""/>
        <dsp:cNvSpPr/>
      </dsp:nvSpPr>
      <dsp:spPr>
        <a:xfrm>
          <a:off x="297" y="1947377"/>
          <a:ext cx="2505935" cy="6762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Паспорта компетенций</a:t>
          </a:r>
          <a:br>
            <a:rPr lang="ru-RU" sz="1000" kern="1200" dirty="0" smtClean="0"/>
          </a:br>
          <a:r>
            <a:rPr lang="ru-RU" sz="1000" kern="1200" dirty="0" smtClean="0"/>
            <a:t>Описание ОП</a:t>
          </a:r>
          <a:br>
            <a:rPr lang="ru-RU" sz="1000" kern="1200" dirty="0" smtClean="0"/>
          </a:br>
          <a:r>
            <a:rPr lang="ru-RU" sz="1000" kern="1200" dirty="0" smtClean="0"/>
            <a:t>(Компетенции, ИДК, ЗУВ)</a:t>
          </a:r>
          <a:endParaRPr lang="ru-RU" sz="1000" kern="1200" dirty="0"/>
        </a:p>
      </dsp:txBody>
      <dsp:txXfrm>
        <a:off x="20105" y="1967185"/>
        <a:ext cx="2466319" cy="636673"/>
      </dsp:txXfrm>
    </dsp:sp>
    <dsp:sp modelId="{489E6E86-5D79-4EF4-8D76-E22F8E489034}">
      <dsp:nvSpPr>
        <dsp:cNvPr id="0" name=""/>
        <dsp:cNvSpPr/>
      </dsp:nvSpPr>
      <dsp:spPr>
        <a:xfrm rot="16198636">
          <a:off x="3378114" y="1639876"/>
          <a:ext cx="840431" cy="1014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7CCC9-5B06-4340-A3DB-666D4DB41F12}">
      <dsp:nvSpPr>
        <dsp:cNvPr id="0" name=""/>
        <dsp:cNvSpPr/>
      </dsp:nvSpPr>
      <dsp:spPr>
        <a:xfrm>
          <a:off x="2878192" y="1947377"/>
          <a:ext cx="2505935" cy="6762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/>
            <a:t>Паспорта учебных помещений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Формирование МТО</a:t>
          </a:r>
          <a:br>
            <a:rPr lang="ru-RU" sz="1000" kern="1200" dirty="0" smtClean="0"/>
          </a:br>
          <a:r>
            <a:rPr lang="ru-RU" sz="1000" kern="1200" dirty="0" smtClean="0"/>
            <a:t>Формирование УМО</a:t>
          </a:r>
          <a:endParaRPr lang="ru-RU" sz="1000" kern="1200" dirty="0"/>
        </a:p>
      </dsp:txBody>
      <dsp:txXfrm>
        <a:off x="2898000" y="1967185"/>
        <a:ext cx="2466319" cy="636673"/>
      </dsp:txXfrm>
    </dsp:sp>
    <dsp:sp modelId="{338CBDF2-8C22-4A17-B139-99844A85039A}">
      <dsp:nvSpPr>
        <dsp:cNvPr id="0" name=""/>
        <dsp:cNvSpPr/>
      </dsp:nvSpPr>
      <dsp:spPr>
        <a:xfrm rot="16200000">
          <a:off x="3377947" y="794514"/>
          <a:ext cx="840431" cy="1014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A405F9-2F7B-4718-9CE1-47994B808A75}">
      <dsp:nvSpPr>
        <dsp:cNvPr id="0" name=""/>
        <dsp:cNvSpPr/>
      </dsp:nvSpPr>
      <dsp:spPr>
        <a:xfrm>
          <a:off x="2954399" y="1102015"/>
          <a:ext cx="2353522" cy="6762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Рабочие программы дисциплин</a:t>
          </a:r>
          <a:br>
            <a:rPr lang="ru-RU" sz="1000" kern="1200" dirty="0" smtClean="0"/>
          </a:br>
          <a:r>
            <a:rPr lang="ru-RU" sz="1000" kern="1200" dirty="0" smtClean="0"/>
            <a:t>Программы практик</a:t>
          </a:r>
          <a:br>
            <a:rPr lang="ru-RU" sz="1000" kern="1200" dirty="0" smtClean="0"/>
          </a:br>
          <a:r>
            <a:rPr lang="ru-RU" sz="1000" kern="1200" dirty="0" smtClean="0"/>
            <a:t>Программы ГИА  </a:t>
          </a:r>
          <a:endParaRPr lang="ru-RU" sz="1000" kern="1200" dirty="0"/>
        </a:p>
      </dsp:txBody>
      <dsp:txXfrm>
        <a:off x="2974207" y="1121823"/>
        <a:ext cx="2313906" cy="636673"/>
      </dsp:txXfrm>
    </dsp:sp>
    <dsp:sp modelId="{47C2A12C-D7E2-4E1B-B018-D672947EE29D}">
      <dsp:nvSpPr>
        <dsp:cNvPr id="0" name=""/>
        <dsp:cNvSpPr/>
      </dsp:nvSpPr>
      <dsp:spPr>
        <a:xfrm>
          <a:off x="3808911" y="371833"/>
          <a:ext cx="2839178" cy="1014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F8BF7-8038-4914-B73E-CFC7A2BE5E5B}">
      <dsp:nvSpPr>
        <dsp:cNvPr id="0" name=""/>
        <dsp:cNvSpPr/>
      </dsp:nvSpPr>
      <dsp:spPr>
        <a:xfrm>
          <a:off x="2954399" y="256652"/>
          <a:ext cx="2353522" cy="6762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Рассмотрение и утверждение документов ОП</a:t>
          </a:r>
          <a:br>
            <a:rPr lang="ru-RU" sz="1000" kern="1200" dirty="0" smtClean="0"/>
          </a:br>
          <a:r>
            <a:rPr lang="ru-RU" sz="1000" kern="1200" dirty="0" smtClean="0"/>
            <a:t>(Протоколы заседаний, образ ЭЦП) </a:t>
          </a:r>
          <a:endParaRPr lang="ru-RU" sz="1000" kern="1200" dirty="0"/>
        </a:p>
      </dsp:txBody>
      <dsp:txXfrm>
        <a:off x="2974207" y="276460"/>
        <a:ext cx="2313906" cy="636673"/>
      </dsp:txXfrm>
    </dsp:sp>
    <dsp:sp modelId="{0BBE6568-79E3-44E5-88F5-CB98652FC83F}">
      <dsp:nvSpPr>
        <dsp:cNvPr id="0" name=""/>
        <dsp:cNvSpPr/>
      </dsp:nvSpPr>
      <dsp:spPr>
        <a:xfrm rot="5400142">
          <a:off x="6239726" y="794514"/>
          <a:ext cx="840431" cy="1014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D0E62-68EC-46E3-99FF-85ECB3DBD7DB}">
      <dsp:nvSpPr>
        <dsp:cNvPr id="0" name=""/>
        <dsp:cNvSpPr/>
      </dsp:nvSpPr>
      <dsp:spPr>
        <a:xfrm>
          <a:off x="5756087" y="256652"/>
          <a:ext cx="2473214" cy="6762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Анализ процессов</a:t>
          </a:r>
          <a:br>
            <a:rPr lang="ru-RU" sz="1000" kern="1200" dirty="0" smtClean="0"/>
          </a:br>
          <a:r>
            <a:rPr lang="ru-RU" sz="1000" kern="1200" dirty="0" smtClean="0"/>
            <a:t>Отчетная информация</a:t>
          </a:r>
          <a:endParaRPr lang="ru-RU" sz="1000" kern="1200" dirty="0"/>
        </a:p>
      </dsp:txBody>
      <dsp:txXfrm>
        <a:off x="5775895" y="276460"/>
        <a:ext cx="2433598" cy="636673"/>
      </dsp:txXfrm>
    </dsp:sp>
    <dsp:sp modelId="{A5551208-33BA-4008-9F87-A2D6640A9EF2}">
      <dsp:nvSpPr>
        <dsp:cNvPr id="0" name=""/>
        <dsp:cNvSpPr/>
      </dsp:nvSpPr>
      <dsp:spPr>
        <a:xfrm rot="5400000">
          <a:off x="6239709" y="1639876"/>
          <a:ext cx="840431" cy="1014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F6A64-DD31-46FA-90E3-12831B5886B5}">
      <dsp:nvSpPr>
        <dsp:cNvPr id="0" name=""/>
        <dsp:cNvSpPr/>
      </dsp:nvSpPr>
      <dsp:spPr>
        <a:xfrm>
          <a:off x="5764051" y="1102015"/>
          <a:ext cx="2457288" cy="6762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Печать документов ОП</a:t>
          </a:r>
          <a:br>
            <a:rPr lang="ru-RU" sz="1000" kern="1200" dirty="0" smtClean="0"/>
          </a:br>
          <a:r>
            <a:rPr lang="ru-RU" sz="1000" kern="1200" dirty="0" smtClean="0"/>
            <a:t>Выгрузка РП (</a:t>
          </a:r>
          <a:r>
            <a:rPr lang="en-US" sz="1000" kern="1200" dirty="0" smtClean="0"/>
            <a:t>pdf</a:t>
          </a:r>
          <a:r>
            <a:rPr lang="ru-RU" sz="1000" kern="1200" dirty="0" smtClean="0"/>
            <a:t> формат)</a:t>
          </a:r>
          <a:br>
            <a:rPr lang="ru-RU" sz="1000" kern="1200" dirty="0" smtClean="0"/>
          </a:br>
          <a:r>
            <a:rPr lang="ru-RU" sz="1000" kern="1200" dirty="0" smtClean="0"/>
            <a:t>Размещение на сайте </a:t>
          </a:r>
          <a:endParaRPr lang="ru-RU" sz="1000" kern="1200" dirty="0"/>
        </a:p>
      </dsp:txBody>
      <dsp:txXfrm>
        <a:off x="5783859" y="1121823"/>
        <a:ext cx="2417672" cy="636673"/>
      </dsp:txXfrm>
    </dsp:sp>
    <dsp:sp modelId="{0E4DFC70-D6BA-4623-8D63-4F87C31AE514}">
      <dsp:nvSpPr>
        <dsp:cNvPr id="0" name=""/>
        <dsp:cNvSpPr/>
      </dsp:nvSpPr>
      <dsp:spPr>
        <a:xfrm>
          <a:off x="5764051" y="1947377"/>
          <a:ext cx="2457288" cy="6762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Новый учебный год – новый цикл работ</a:t>
          </a:r>
          <a:br>
            <a:rPr lang="ru-RU" sz="1000" kern="1200" dirty="0" smtClean="0"/>
          </a:br>
          <a:r>
            <a:rPr lang="ru-RU" sz="1000" kern="1200" dirty="0" smtClean="0"/>
            <a:t>Постоянная готовность к мониторингу (аккредитации)</a:t>
          </a:r>
          <a:endParaRPr lang="ru-RU" sz="1000" kern="1200" dirty="0"/>
        </a:p>
      </dsp:txBody>
      <dsp:txXfrm>
        <a:off x="5783859" y="1967185"/>
        <a:ext cx="2417672" cy="636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2A27F-A82A-43F2-9BD0-8A8F4A2DC5A9}">
      <dsp:nvSpPr>
        <dsp:cNvPr id="0" name=""/>
        <dsp:cNvSpPr/>
      </dsp:nvSpPr>
      <dsp:spPr>
        <a:xfrm>
          <a:off x="0" y="0"/>
          <a:ext cx="1607343" cy="33940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Планирование работ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smtClean="0"/>
            <a:t>План-график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Регламент работы</a:t>
          </a:r>
          <a:endParaRPr lang="ru-RU" sz="900" kern="1200" dirty="0"/>
        </a:p>
      </dsp:txBody>
      <dsp:txXfrm>
        <a:off x="0" y="1357630"/>
        <a:ext cx="1607343" cy="1357630"/>
      </dsp:txXfrm>
    </dsp:sp>
    <dsp:sp modelId="{F9DBCC5C-C60C-4D40-8C15-4E9429CC1861}">
      <dsp:nvSpPr>
        <dsp:cNvPr id="0" name=""/>
        <dsp:cNvSpPr/>
      </dsp:nvSpPr>
      <dsp:spPr>
        <a:xfrm>
          <a:off x="238558" y="203644"/>
          <a:ext cx="1130226" cy="113022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57C6904-2DA0-419D-89A0-73DF3F1F6ADC}">
      <dsp:nvSpPr>
        <dsp:cNvPr id="0" name=""/>
        <dsp:cNvSpPr/>
      </dsp:nvSpPr>
      <dsp:spPr>
        <a:xfrm>
          <a:off x="1655564" y="0"/>
          <a:ext cx="1607343" cy="33940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Обследование процессов разработки ОП</a:t>
          </a:r>
          <a:endParaRPr lang="ru-RU" sz="14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Аналитическая записка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Модель как есть и рекомендации как надо</a:t>
          </a:r>
          <a:endParaRPr lang="ru-RU" sz="900" kern="1200" dirty="0"/>
        </a:p>
      </dsp:txBody>
      <dsp:txXfrm>
        <a:off x="1655564" y="1357630"/>
        <a:ext cx="1607343" cy="1357630"/>
      </dsp:txXfrm>
    </dsp:sp>
    <dsp:sp modelId="{484E6428-DFE4-4302-A021-E0E49EE4BEF7}">
      <dsp:nvSpPr>
        <dsp:cNvPr id="0" name=""/>
        <dsp:cNvSpPr/>
      </dsp:nvSpPr>
      <dsp:spPr>
        <a:xfrm>
          <a:off x="1894122" y="203644"/>
          <a:ext cx="1130226" cy="113022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0A91ECA-58A2-4E6A-AC57-EDFC2BCFFF52}">
      <dsp:nvSpPr>
        <dsp:cNvPr id="0" name=""/>
        <dsp:cNvSpPr/>
      </dsp:nvSpPr>
      <dsp:spPr>
        <a:xfrm>
          <a:off x="3311128" y="0"/>
          <a:ext cx="1607343" cy="33940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Проект целевой модели</a:t>
          </a:r>
          <a:endParaRPr lang="ru-RU" sz="14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Функциональные требования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Модель как будет</a:t>
          </a:r>
          <a:endParaRPr lang="ru-RU" sz="900" kern="1200" dirty="0"/>
        </a:p>
      </dsp:txBody>
      <dsp:txXfrm>
        <a:off x="3311128" y="1357630"/>
        <a:ext cx="1607343" cy="1357630"/>
      </dsp:txXfrm>
    </dsp:sp>
    <dsp:sp modelId="{239042B5-5C3C-48E0-82BE-2305595E67C1}">
      <dsp:nvSpPr>
        <dsp:cNvPr id="0" name=""/>
        <dsp:cNvSpPr/>
      </dsp:nvSpPr>
      <dsp:spPr>
        <a:xfrm>
          <a:off x="3549686" y="203644"/>
          <a:ext cx="1130226" cy="113022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D8DA14C-2D35-4965-A7B3-65D09E59B5E7}">
      <dsp:nvSpPr>
        <dsp:cNvPr id="0" name=""/>
        <dsp:cNvSpPr/>
      </dsp:nvSpPr>
      <dsp:spPr>
        <a:xfrm>
          <a:off x="4966692" y="0"/>
          <a:ext cx="1607343" cy="33940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Регламентация и реорганизация процессов</a:t>
          </a:r>
          <a:endParaRPr lang="ru-RU" sz="14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Доработка ИС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Локальные нормативные акты</a:t>
          </a:r>
          <a:endParaRPr lang="ru-RU" sz="900" kern="1200" dirty="0"/>
        </a:p>
      </dsp:txBody>
      <dsp:txXfrm>
        <a:off x="4966692" y="1357630"/>
        <a:ext cx="1607343" cy="1357630"/>
      </dsp:txXfrm>
    </dsp:sp>
    <dsp:sp modelId="{12E3CCBA-FDC1-4FC5-B784-27CC65867FAF}">
      <dsp:nvSpPr>
        <dsp:cNvPr id="0" name=""/>
        <dsp:cNvSpPr/>
      </dsp:nvSpPr>
      <dsp:spPr>
        <a:xfrm>
          <a:off x="5205250" y="203644"/>
          <a:ext cx="1130226" cy="113022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1777942-B69E-46FA-B8F3-384D72F8CA95}">
      <dsp:nvSpPr>
        <dsp:cNvPr id="0" name=""/>
        <dsp:cNvSpPr/>
      </dsp:nvSpPr>
      <dsp:spPr>
        <a:xfrm>
          <a:off x="6622256" y="0"/>
          <a:ext cx="1607343" cy="33940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Создание центра компетенций</a:t>
          </a:r>
          <a:endParaRPr lang="ru-RU" sz="14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Служба поддержки ППС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Обеспечение поддержки,  эксплуатации и развития  ИС</a:t>
          </a:r>
          <a:endParaRPr lang="ru-RU" sz="1000" kern="1200" dirty="0"/>
        </a:p>
      </dsp:txBody>
      <dsp:txXfrm>
        <a:off x="6622256" y="1357630"/>
        <a:ext cx="1607343" cy="1357630"/>
      </dsp:txXfrm>
    </dsp:sp>
    <dsp:sp modelId="{4C78842F-B0CD-4572-940B-AE2041E3B6B3}">
      <dsp:nvSpPr>
        <dsp:cNvPr id="0" name=""/>
        <dsp:cNvSpPr/>
      </dsp:nvSpPr>
      <dsp:spPr>
        <a:xfrm>
          <a:off x="6860814" y="203644"/>
          <a:ext cx="1130226" cy="113022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BA48F9-BAFD-450E-8102-2E6496922A81}">
      <dsp:nvSpPr>
        <dsp:cNvPr id="0" name=""/>
        <dsp:cNvSpPr/>
      </dsp:nvSpPr>
      <dsp:spPr>
        <a:xfrm>
          <a:off x="329183" y="2715260"/>
          <a:ext cx="7571232" cy="509111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9D498-364E-4DAD-A99C-192E6DFE08FA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C127B-93CF-4D6C-8EA1-5C076FFE1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314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24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E5BA27B-6D91-4F4B-BA5A-7115A4F8B491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34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DDF37A8-225D-4A60-A94A-9F8167DFA3CC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34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DDF37A8-225D-4A60-A94A-9F8167DFA3CC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34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DDF37A8-225D-4A60-A94A-9F8167DFA3CC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34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DDF37A8-225D-4A60-A94A-9F8167DFA3CC}" type="slidenum">
              <a:rPr lang="ru-RU" altLang="ru-RU" smtClean="0"/>
              <a:pPr/>
              <a:t>24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34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DDF37A8-225D-4A60-A94A-9F8167DFA3CC}" type="slidenum">
              <a:rPr lang="ru-RU" altLang="ru-RU" smtClean="0"/>
              <a:pPr/>
              <a:t>25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34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DDF37A8-225D-4A60-A94A-9F8167DFA3CC}" type="slidenum">
              <a:rPr lang="ru-RU" altLang="ru-RU" smtClean="0"/>
              <a:pPr/>
              <a:t>26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44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B9236A-348A-45A3-A34A-C32086D245BC}" type="slidenum">
              <a:rPr lang="ru-RU" altLang="ru-RU" smtClean="0"/>
              <a:pPr/>
              <a:t>27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DBC90C9-3F61-48F7-876B-97F2FF9E02DE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E8850DF-F1A7-4AA8-9059-C59F0DEC7E78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/>
              <a:t>14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5A473EA-0547-4646-9324-8CFA00758E0C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/>
              <a:t>15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259A85C-5202-4585-A5D3-ADABBAB6B6E7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/>
              <a:t>16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8B65BFD-FAF2-4E49-AC15-C0787B3ED0B7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/>
              <a:t>17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A2BF71F-028B-4A34-B652-A8A7D53D38A5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/>
              <a:t>18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0001999-7CBE-453A-9810-7E79CC914958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/>
              <a:t>19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34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DDF37A8-225D-4A60-A94A-9F8167DFA3CC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56E-AAA5-4FC1-A4C6-5C691AD847E4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1911-D6B2-4CC6-9983-9719A9D41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18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56E-AAA5-4FC1-A4C6-5C691AD847E4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1911-D6B2-4CC6-9983-9719A9D41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37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56E-AAA5-4FC1-A4C6-5C691AD847E4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1911-D6B2-4CC6-9983-9719A9D41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50825" y="1437833"/>
            <a:ext cx="8642350" cy="2932795"/>
          </a:xfrm>
        </p:spPr>
        <p:txBody>
          <a:bodyPr/>
          <a:lstStyle>
            <a:lvl1pPr marL="0" indent="0" algn="l">
              <a:buNone/>
              <a:defRPr/>
            </a:lvl1pPr>
            <a:lvl2pPr marL="361950" indent="0" algn="l">
              <a:buNone/>
              <a:defRPr/>
            </a:lvl2pPr>
            <a:lvl3pPr marL="719137" indent="0" algn="l">
              <a:buNone/>
              <a:defRPr/>
            </a:lvl3pPr>
            <a:lvl4pPr marL="14097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36273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50825" y="1437833"/>
            <a:ext cx="8642350" cy="2932795"/>
          </a:xfrm>
        </p:spPr>
        <p:txBody>
          <a:bodyPr/>
          <a:lstStyle>
            <a:lvl1pPr marL="0" indent="0" algn="l">
              <a:buNone/>
              <a:defRPr/>
            </a:lvl1pPr>
            <a:lvl2pPr marL="361950" indent="0" algn="l">
              <a:buNone/>
              <a:defRPr/>
            </a:lvl2pPr>
            <a:lvl3pPr marL="719137" indent="0" algn="l">
              <a:buNone/>
              <a:defRPr/>
            </a:lvl3pPr>
            <a:lvl4pPr marL="14097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8025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50825" y="1437833"/>
            <a:ext cx="8642350" cy="2932795"/>
          </a:xfrm>
        </p:spPr>
        <p:txBody>
          <a:bodyPr/>
          <a:lstStyle>
            <a:lvl1pPr marL="0" indent="0" algn="l">
              <a:buNone/>
              <a:defRPr/>
            </a:lvl1pPr>
            <a:lvl2pPr marL="361950" indent="0" algn="l">
              <a:buNone/>
              <a:defRPr/>
            </a:lvl2pPr>
            <a:lvl3pPr marL="719137" indent="0" algn="l">
              <a:buNone/>
              <a:defRPr/>
            </a:lvl3pPr>
            <a:lvl4pPr marL="14097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0966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50825" y="1437833"/>
            <a:ext cx="8642350" cy="2932795"/>
          </a:xfrm>
        </p:spPr>
        <p:txBody>
          <a:bodyPr/>
          <a:lstStyle>
            <a:lvl1pPr marL="0" indent="0" algn="l">
              <a:buNone/>
              <a:defRPr/>
            </a:lvl1pPr>
            <a:lvl2pPr marL="361950" indent="0" algn="l">
              <a:buNone/>
              <a:defRPr/>
            </a:lvl2pPr>
            <a:lvl3pPr marL="719137" indent="0" algn="l">
              <a:buNone/>
              <a:defRPr/>
            </a:lvl3pPr>
            <a:lvl4pPr marL="14097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7370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56E-AAA5-4FC1-A4C6-5C691AD847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1911-D6B2-4CC6-9983-9719A9D41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21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56E-AAA5-4FC1-A4C6-5C691AD847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1911-D6B2-4CC6-9983-9719A9D41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62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1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952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90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185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5811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976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371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7670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162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56E-AAA5-4FC1-A4C6-5C691AD847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1911-D6B2-4CC6-9983-9719A9D41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45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900114"/>
            <a:ext cx="4038600" cy="254555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56E-AAA5-4FC1-A4C6-5C691AD847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1911-D6B2-4CC6-9983-9719A9D41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56E-AAA5-4FC1-A4C6-5C691AD847E4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1911-D6B2-4CC6-9983-9719A9D41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814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29" indent="0">
              <a:buNone/>
              <a:defRPr sz="1900" b="1"/>
            </a:lvl2pPr>
            <a:lvl3pPr marL="879058" indent="0">
              <a:buNone/>
              <a:defRPr sz="1700" b="1"/>
            </a:lvl3pPr>
            <a:lvl4pPr marL="1318587" indent="0">
              <a:buNone/>
              <a:defRPr sz="1600" b="1"/>
            </a:lvl4pPr>
            <a:lvl5pPr marL="1758116" indent="0">
              <a:buNone/>
              <a:defRPr sz="1600" b="1"/>
            </a:lvl5pPr>
            <a:lvl6pPr marL="2197645" indent="0">
              <a:buNone/>
              <a:defRPr sz="1600" b="1"/>
            </a:lvl6pPr>
            <a:lvl7pPr marL="2637174" indent="0">
              <a:buNone/>
              <a:defRPr sz="1600" b="1"/>
            </a:lvl7pPr>
            <a:lvl8pPr marL="3076703" indent="0">
              <a:buNone/>
              <a:defRPr sz="1600" b="1"/>
            </a:lvl8pPr>
            <a:lvl9pPr marL="351623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29" indent="0">
              <a:buNone/>
              <a:defRPr sz="1900" b="1"/>
            </a:lvl2pPr>
            <a:lvl3pPr marL="879058" indent="0">
              <a:buNone/>
              <a:defRPr sz="1700" b="1"/>
            </a:lvl3pPr>
            <a:lvl4pPr marL="1318587" indent="0">
              <a:buNone/>
              <a:defRPr sz="1600" b="1"/>
            </a:lvl4pPr>
            <a:lvl5pPr marL="1758116" indent="0">
              <a:buNone/>
              <a:defRPr sz="1600" b="1"/>
            </a:lvl5pPr>
            <a:lvl6pPr marL="2197645" indent="0">
              <a:buNone/>
              <a:defRPr sz="1600" b="1"/>
            </a:lvl6pPr>
            <a:lvl7pPr marL="2637174" indent="0">
              <a:buNone/>
              <a:defRPr sz="1600" b="1"/>
            </a:lvl7pPr>
            <a:lvl8pPr marL="3076703" indent="0">
              <a:buNone/>
              <a:defRPr sz="1600" b="1"/>
            </a:lvl8pPr>
            <a:lvl9pPr marL="351623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56E-AAA5-4FC1-A4C6-5C691AD847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1911-D6B2-4CC6-9983-9719A9D41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91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56E-AAA5-4FC1-A4C6-5C691AD847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1911-D6B2-4CC6-9983-9719A9D41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5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56E-AAA5-4FC1-A4C6-5C691AD847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1911-D6B2-4CC6-9983-9719A9D41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059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6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39529" indent="0">
              <a:buNone/>
              <a:defRPr sz="1200"/>
            </a:lvl2pPr>
            <a:lvl3pPr marL="879058" indent="0">
              <a:buNone/>
              <a:defRPr sz="900"/>
            </a:lvl3pPr>
            <a:lvl4pPr marL="1318587" indent="0">
              <a:buNone/>
              <a:defRPr sz="900"/>
            </a:lvl4pPr>
            <a:lvl5pPr marL="1758116" indent="0">
              <a:buNone/>
              <a:defRPr sz="900"/>
            </a:lvl5pPr>
            <a:lvl6pPr marL="2197645" indent="0">
              <a:buNone/>
              <a:defRPr sz="900"/>
            </a:lvl6pPr>
            <a:lvl7pPr marL="2637174" indent="0">
              <a:buNone/>
              <a:defRPr sz="900"/>
            </a:lvl7pPr>
            <a:lvl8pPr marL="3076703" indent="0">
              <a:buNone/>
              <a:defRPr sz="900"/>
            </a:lvl8pPr>
            <a:lvl9pPr marL="351623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56E-AAA5-4FC1-A4C6-5C691AD847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1911-D6B2-4CC6-9983-9719A9D41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39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100"/>
            </a:lvl1pPr>
            <a:lvl2pPr marL="439529" indent="0">
              <a:buNone/>
              <a:defRPr sz="2700"/>
            </a:lvl2pPr>
            <a:lvl3pPr marL="879058" indent="0">
              <a:buNone/>
              <a:defRPr sz="2300"/>
            </a:lvl3pPr>
            <a:lvl4pPr marL="1318587" indent="0">
              <a:buNone/>
              <a:defRPr sz="1900"/>
            </a:lvl4pPr>
            <a:lvl5pPr marL="1758116" indent="0">
              <a:buNone/>
              <a:defRPr sz="1900"/>
            </a:lvl5pPr>
            <a:lvl6pPr marL="2197645" indent="0">
              <a:buNone/>
              <a:defRPr sz="1900"/>
            </a:lvl6pPr>
            <a:lvl7pPr marL="2637174" indent="0">
              <a:buNone/>
              <a:defRPr sz="1900"/>
            </a:lvl7pPr>
            <a:lvl8pPr marL="3076703" indent="0">
              <a:buNone/>
              <a:defRPr sz="1900"/>
            </a:lvl8pPr>
            <a:lvl9pPr marL="3516233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39529" indent="0">
              <a:buNone/>
              <a:defRPr sz="1200"/>
            </a:lvl2pPr>
            <a:lvl3pPr marL="879058" indent="0">
              <a:buNone/>
              <a:defRPr sz="900"/>
            </a:lvl3pPr>
            <a:lvl4pPr marL="1318587" indent="0">
              <a:buNone/>
              <a:defRPr sz="900"/>
            </a:lvl4pPr>
            <a:lvl5pPr marL="1758116" indent="0">
              <a:buNone/>
              <a:defRPr sz="900"/>
            </a:lvl5pPr>
            <a:lvl6pPr marL="2197645" indent="0">
              <a:buNone/>
              <a:defRPr sz="900"/>
            </a:lvl6pPr>
            <a:lvl7pPr marL="2637174" indent="0">
              <a:buNone/>
              <a:defRPr sz="900"/>
            </a:lvl7pPr>
            <a:lvl8pPr marL="3076703" indent="0">
              <a:buNone/>
              <a:defRPr sz="900"/>
            </a:lvl8pPr>
            <a:lvl9pPr marL="351623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56E-AAA5-4FC1-A4C6-5C691AD847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1911-D6B2-4CC6-9983-9719A9D41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976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56E-AAA5-4FC1-A4C6-5C691AD847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1911-D6B2-4CC6-9983-9719A9D41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19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56E-AAA5-4FC1-A4C6-5C691AD847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1911-D6B2-4CC6-9983-9719A9D41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0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50825" y="1437833"/>
            <a:ext cx="8642350" cy="2932795"/>
          </a:xfrm>
        </p:spPr>
        <p:txBody>
          <a:bodyPr/>
          <a:lstStyle>
            <a:lvl1pPr marL="0" indent="0" algn="l">
              <a:buNone/>
              <a:defRPr/>
            </a:lvl1pPr>
            <a:lvl2pPr marL="361950" indent="0" algn="l">
              <a:buNone/>
              <a:defRPr/>
            </a:lvl2pPr>
            <a:lvl3pPr marL="719137" indent="0" algn="l">
              <a:buNone/>
              <a:defRPr/>
            </a:lvl3pPr>
            <a:lvl4pPr marL="14097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298255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50825" y="1437833"/>
            <a:ext cx="8642350" cy="2932795"/>
          </a:xfrm>
        </p:spPr>
        <p:txBody>
          <a:bodyPr/>
          <a:lstStyle>
            <a:lvl1pPr marL="0" indent="0" algn="l">
              <a:buNone/>
              <a:defRPr/>
            </a:lvl1pPr>
            <a:lvl2pPr marL="361950" indent="0" algn="l">
              <a:buNone/>
              <a:defRPr/>
            </a:lvl2pPr>
            <a:lvl3pPr marL="719137" indent="0" algn="l">
              <a:buNone/>
              <a:defRPr/>
            </a:lvl3pPr>
            <a:lvl4pPr marL="14097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7381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50825" y="1437833"/>
            <a:ext cx="8642350" cy="2932795"/>
          </a:xfrm>
        </p:spPr>
        <p:txBody>
          <a:bodyPr/>
          <a:lstStyle>
            <a:lvl1pPr marL="0" indent="0" algn="l">
              <a:buNone/>
              <a:defRPr/>
            </a:lvl1pPr>
            <a:lvl2pPr marL="361950" indent="0" algn="l">
              <a:buNone/>
              <a:defRPr/>
            </a:lvl2pPr>
            <a:lvl3pPr marL="719137" indent="0" algn="l">
              <a:buNone/>
              <a:defRPr/>
            </a:lvl3pPr>
            <a:lvl4pPr marL="14097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16022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1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952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90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185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5811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976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371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7670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162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56E-AAA5-4FC1-A4C6-5C691AD847E4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1911-D6B2-4CC6-9983-9719A9D41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2844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50825" y="1437833"/>
            <a:ext cx="8642350" cy="2932795"/>
          </a:xfrm>
        </p:spPr>
        <p:txBody>
          <a:bodyPr/>
          <a:lstStyle>
            <a:lvl1pPr marL="0" indent="0" algn="l">
              <a:buNone/>
              <a:defRPr/>
            </a:lvl1pPr>
            <a:lvl2pPr marL="361950" indent="0" algn="l">
              <a:buNone/>
              <a:defRPr/>
            </a:lvl2pPr>
            <a:lvl3pPr marL="719137" indent="0" algn="l">
              <a:buNone/>
              <a:defRPr/>
            </a:lvl3pPr>
            <a:lvl4pPr marL="14097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8291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900114"/>
            <a:ext cx="4038600" cy="254555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56E-AAA5-4FC1-A4C6-5C691AD847E4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1911-D6B2-4CC6-9983-9719A9D41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66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29" indent="0">
              <a:buNone/>
              <a:defRPr sz="1900" b="1"/>
            </a:lvl2pPr>
            <a:lvl3pPr marL="879058" indent="0">
              <a:buNone/>
              <a:defRPr sz="1700" b="1"/>
            </a:lvl3pPr>
            <a:lvl4pPr marL="1318587" indent="0">
              <a:buNone/>
              <a:defRPr sz="1600" b="1"/>
            </a:lvl4pPr>
            <a:lvl5pPr marL="1758116" indent="0">
              <a:buNone/>
              <a:defRPr sz="1600" b="1"/>
            </a:lvl5pPr>
            <a:lvl6pPr marL="2197645" indent="0">
              <a:buNone/>
              <a:defRPr sz="1600" b="1"/>
            </a:lvl6pPr>
            <a:lvl7pPr marL="2637174" indent="0">
              <a:buNone/>
              <a:defRPr sz="1600" b="1"/>
            </a:lvl7pPr>
            <a:lvl8pPr marL="3076703" indent="0">
              <a:buNone/>
              <a:defRPr sz="1600" b="1"/>
            </a:lvl8pPr>
            <a:lvl9pPr marL="351623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29" indent="0">
              <a:buNone/>
              <a:defRPr sz="1900" b="1"/>
            </a:lvl2pPr>
            <a:lvl3pPr marL="879058" indent="0">
              <a:buNone/>
              <a:defRPr sz="1700" b="1"/>
            </a:lvl3pPr>
            <a:lvl4pPr marL="1318587" indent="0">
              <a:buNone/>
              <a:defRPr sz="1600" b="1"/>
            </a:lvl4pPr>
            <a:lvl5pPr marL="1758116" indent="0">
              <a:buNone/>
              <a:defRPr sz="1600" b="1"/>
            </a:lvl5pPr>
            <a:lvl6pPr marL="2197645" indent="0">
              <a:buNone/>
              <a:defRPr sz="1600" b="1"/>
            </a:lvl6pPr>
            <a:lvl7pPr marL="2637174" indent="0">
              <a:buNone/>
              <a:defRPr sz="1600" b="1"/>
            </a:lvl7pPr>
            <a:lvl8pPr marL="3076703" indent="0">
              <a:buNone/>
              <a:defRPr sz="1600" b="1"/>
            </a:lvl8pPr>
            <a:lvl9pPr marL="351623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56E-AAA5-4FC1-A4C6-5C691AD847E4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1911-D6B2-4CC6-9983-9719A9D41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578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56E-AAA5-4FC1-A4C6-5C691AD847E4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1911-D6B2-4CC6-9983-9719A9D41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273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56E-AAA5-4FC1-A4C6-5C691AD847E4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1911-D6B2-4CC6-9983-9719A9D41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66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6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39529" indent="0">
              <a:buNone/>
              <a:defRPr sz="1200"/>
            </a:lvl2pPr>
            <a:lvl3pPr marL="879058" indent="0">
              <a:buNone/>
              <a:defRPr sz="900"/>
            </a:lvl3pPr>
            <a:lvl4pPr marL="1318587" indent="0">
              <a:buNone/>
              <a:defRPr sz="900"/>
            </a:lvl4pPr>
            <a:lvl5pPr marL="1758116" indent="0">
              <a:buNone/>
              <a:defRPr sz="900"/>
            </a:lvl5pPr>
            <a:lvl6pPr marL="2197645" indent="0">
              <a:buNone/>
              <a:defRPr sz="900"/>
            </a:lvl6pPr>
            <a:lvl7pPr marL="2637174" indent="0">
              <a:buNone/>
              <a:defRPr sz="900"/>
            </a:lvl7pPr>
            <a:lvl8pPr marL="3076703" indent="0">
              <a:buNone/>
              <a:defRPr sz="900"/>
            </a:lvl8pPr>
            <a:lvl9pPr marL="351623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56E-AAA5-4FC1-A4C6-5C691AD847E4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1911-D6B2-4CC6-9983-9719A9D41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75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100"/>
            </a:lvl1pPr>
            <a:lvl2pPr marL="439529" indent="0">
              <a:buNone/>
              <a:defRPr sz="2700"/>
            </a:lvl2pPr>
            <a:lvl3pPr marL="879058" indent="0">
              <a:buNone/>
              <a:defRPr sz="2300"/>
            </a:lvl3pPr>
            <a:lvl4pPr marL="1318587" indent="0">
              <a:buNone/>
              <a:defRPr sz="1900"/>
            </a:lvl4pPr>
            <a:lvl5pPr marL="1758116" indent="0">
              <a:buNone/>
              <a:defRPr sz="1900"/>
            </a:lvl5pPr>
            <a:lvl6pPr marL="2197645" indent="0">
              <a:buNone/>
              <a:defRPr sz="1900"/>
            </a:lvl6pPr>
            <a:lvl7pPr marL="2637174" indent="0">
              <a:buNone/>
              <a:defRPr sz="1900"/>
            </a:lvl7pPr>
            <a:lvl8pPr marL="3076703" indent="0">
              <a:buNone/>
              <a:defRPr sz="1900"/>
            </a:lvl8pPr>
            <a:lvl9pPr marL="3516233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39529" indent="0">
              <a:buNone/>
              <a:defRPr sz="1200"/>
            </a:lvl2pPr>
            <a:lvl3pPr marL="879058" indent="0">
              <a:buNone/>
              <a:defRPr sz="900"/>
            </a:lvl3pPr>
            <a:lvl4pPr marL="1318587" indent="0">
              <a:buNone/>
              <a:defRPr sz="900"/>
            </a:lvl4pPr>
            <a:lvl5pPr marL="1758116" indent="0">
              <a:buNone/>
              <a:defRPr sz="900"/>
            </a:lvl5pPr>
            <a:lvl6pPr marL="2197645" indent="0">
              <a:buNone/>
              <a:defRPr sz="900"/>
            </a:lvl6pPr>
            <a:lvl7pPr marL="2637174" indent="0">
              <a:buNone/>
              <a:defRPr sz="900"/>
            </a:lvl7pPr>
            <a:lvl8pPr marL="3076703" indent="0">
              <a:buNone/>
              <a:defRPr sz="900"/>
            </a:lvl8pPr>
            <a:lvl9pPr marL="351623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56E-AAA5-4FC1-A4C6-5C691AD847E4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1911-D6B2-4CC6-9983-9719A9D41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0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87906" tIns="43953" rIns="87906" bIns="439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7906" tIns="43953" rIns="87906" bIns="439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87906" tIns="43953" rIns="87906" bIns="4395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0F56E-AAA5-4FC1-A4C6-5C691AD847E4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87906" tIns="43953" rIns="87906" bIns="4395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87906" tIns="43953" rIns="87906" bIns="4395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61911-D6B2-4CC6-9983-9719A9D41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4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</p:sldLayoutIdLst>
  <p:txStyles>
    <p:titleStyle>
      <a:lvl1pPr algn="ctr" defTabSz="879058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646" indent="-329646" algn="l" defTabSz="879058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14235" indent="-274706" algn="l" defTabSz="879058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823" indent="-219764" algn="l" defTabSz="8790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8352" indent="-219764" algn="l" defTabSz="879058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7880" indent="-219764" algn="l" defTabSz="879058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7410" indent="-219764" algn="l" defTabSz="8790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6939" indent="-219764" algn="l" defTabSz="8790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468" indent="-219764" algn="l" defTabSz="8790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35997" indent="-219764" algn="l" defTabSz="8790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90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29" algn="l" defTabSz="8790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058" algn="l" defTabSz="8790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587" algn="l" defTabSz="8790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116" algn="l" defTabSz="8790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645" algn="l" defTabSz="8790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174" algn="l" defTabSz="8790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6703" algn="l" defTabSz="8790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233" algn="l" defTabSz="8790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87906" tIns="43953" rIns="87906" bIns="439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7906" tIns="43953" rIns="87906" bIns="439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87906" tIns="43953" rIns="87906" bIns="4395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0F56E-AAA5-4FC1-A4C6-5C691AD847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87906" tIns="43953" rIns="87906" bIns="4395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87906" tIns="43953" rIns="87906" bIns="4395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61911-D6B2-4CC6-9983-9719A9D41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</p:sldLayoutIdLst>
  <p:txStyles>
    <p:titleStyle>
      <a:lvl1pPr algn="ctr" defTabSz="879058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646" indent="-329646" algn="l" defTabSz="879058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14235" indent="-274706" algn="l" defTabSz="879058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823" indent="-219764" algn="l" defTabSz="8790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8352" indent="-219764" algn="l" defTabSz="879058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7880" indent="-219764" algn="l" defTabSz="879058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7410" indent="-219764" algn="l" defTabSz="8790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6939" indent="-219764" algn="l" defTabSz="8790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468" indent="-219764" algn="l" defTabSz="8790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35997" indent="-219764" algn="l" defTabSz="8790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90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29" algn="l" defTabSz="8790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058" algn="l" defTabSz="8790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587" algn="l" defTabSz="8790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116" algn="l" defTabSz="8790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645" algn="l" defTabSz="8790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174" algn="l" defTabSz="8790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6703" algn="l" defTabSz="8790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233" algn="l" defTabSz="8790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inobrnauki.gov.ru/about/deps/dgmpispvsvo/education/index.php?sphrase_id=27812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jpe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995686"/>
            <a:ext cx="7992888" cy="151216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Автоматизированное формирование программы воспитания в структуре образовательной программы вуза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Инструмент контроля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аккредитационных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показателей вуза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4932039" y="3834521"/>
            <a:ext cx="394342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Правосудов</a:t>
            </a:r>
            <a:r>
              <a:rPr lang="ru-RU" altLang="ru-RU" sz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Роман Николаевич 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Директор ООО Интеллект Инфо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Тел: +79603319045 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arn-CL" altLang="ru-RU" sz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E-mail: intellektinfo@yandex.ru  </a:t>
            </a:r>
            <a:endParaRPr lang="ru-RU" altLang="ru-RU" sz="1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arn-CL" altLang="ru-RU" sz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Web: http://intellektinfo.ru</a:t>
            </a:r>
            <a:endParaRPr lang="ru-RU" altLang="ru-RU" sz="1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131590"/>
            <a:ext cx="67687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/>
              <a:t>Цифровизация</a:t>
            </a:r>
            <a:r>
              <a:rPr lang="ru-RU" sz="1400" dirty="0"/>
              <a:t> приемной кампании 2022. </a:t>
            </a:r>
          </a:p>
          <a:p>
            <a:pPr algn="ctr"/>
            <a:r>
              <a:rPr lang="ru-RU" sz="1400" dirty="0"/>
              <a:t>Автоматизация управления учебным процессом c учетом изменений законодательства РФ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9" y="3962008"/>
            <a:ext cx="2422561" cy="66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Санкт-Петербургский государственный университет телекоммуникаций им. проф. М.А.Бонч-Бруевич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22" y="160338"/>
            <a:ext cx="1689506" cy="43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6311"/>
            <a:ext cx="10112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79713" y="83060"/>
            <a:ext cx="48245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Центр </a:t>
            </a:r>
            <a:r>
              <a:rPr lang="ru-RU" sz="1400" dirty="0"/>
              <a:t>компетенций по </a:t>
            </a:r>
            <a:r>
              <a:rPr lang="ru-RU" sz="1400" dirty="0" err="1"/>
              <a:t>цифровизации</a:t>
            </a:r>
            <a:r>
              <a:rPr lang="ru-RU" sz="1400" dirty="0"/>
              <a:t> </a:t>
            </a:r>
            <a:endParaRPr lang="ru-RU" sz="1400" dirty="0" smtClean="0"/>
          </a:p>
          <a:p>
            <a:pPr algn="ctr"/>
            <a:r>
              <a:rPr lang="ru-RU" sz="1400" dirty="0" smtClean="0"/>
              <a:t>образовательных </a:t>
            </a:r>
            <a:r>
              <a:rPr lang="ru-RU" sz="1400" dirty="0"/>
              <a:t>организаций при </a:t>
            </a:r>
            <a:r>
              <a:rPr lang="ru-RU" sz="1400" dirty="0" err="1"/>
              <a:t>СПбГУТ</a:t>
            </a:r>
            <a:endParaRPr lang="ru-RU" sz="1400" dirty="0"/>
          </a:p>
          <a:p>
            <a:pPr algn="ctr"/>
            <a:r>
              <a:rPr lang="ru-RU" sz="1400" dirty="0" smtClean="0"/>
              <a:t>Всероссийский </a:t>
            </a:r>
            <a:r>
              <a:rPr lang="ru-RU" sz="1400" dirty="0"/>
              <a:t>круглый стол 23 марта 2022 г.</a:t>
            </a:r>
          </a:p>
        </p:txBody>
      </p:sp>
    </p:spTree>
    <p:extLst>
      <p:ext uri="{BB962C8B-B14F-4D97-AF65-F5344CB8AC3E}">
        <p14:creationId xmlns:p14="http://schemas.microsoft.com/office/powerpoint/2010/main" val="409938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3"/>
          <p:cNvSpPr>
            <a:spLocks noGrp="1" noChangeArrowheads="1"/>
          </p:cNvSpPr>
          <p:nvPr>
            <p:ph type="title"/>
          </p:nvPr>
        </p:nvSpPr>
        <p:spPr>
          <a:xfrm>
            <a:off x="257606" y="195486"/>
            <a:ext cx="5904235" cy="615760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РАСПРЕДЕЛЕНИЕ КОМПЕТЕНЦИЙ, ИДК, ЗУВ</a:t>
            </a:r>
          </a:p>
        </p:txBody>
      </p:sp>
      <p:sp>
        <p:nvSpPr>
          <p:cNvPr id="89091" name="Rectangle 13"/>
          <p:cNvSpPr txBox="1">
            <a:spLocks noChangeArrowheads="1"/>
          </p:cNvSpPr>
          <p:nvPr/>
        </p:nvSpPr>
        <p:spPr bwMode="auto">
          <a:xfrm>
            <a:off x="250825" y="4730110"/>
            <a:ext cx="172878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89092" name="Rectangle 14"/>
          <p:cNvSpPr txBox="1">
            <a:spLocks noChangeArrowheads="1"/>
          </p:cNvSpPr>
          <p:nvPr/>
        </p:nvSpPr>
        <p:spPr bwMode="auto">
          <a:xfrm>
            <a:off x="1692275" y="4659462"/>
            <a:ext cx="6624638" cy="2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008637"/>
                </a:solidFill>
              </a:rPr>
              <a:t>XX</a:t>
            </a:r>
            <a:r>
              <a:rPr lang="en-US" altLang="ru-RU" sz="800" b="1">
                <a:solidFill>
                  <a:srgbClr val="008637"/>
                </a:solidFill>
              </a:rPr>
              <a:t>I</a:t>
            </a:r>
            <a:r>
              <a:rPr lang="ru-RU" altLang="ru-RU" sz="800" b="1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>
                <a:solidFill>
                  <a:srgbClr val="008637"/>
                </a:solidFill>
              </a:rPr>
            </a:br>
            <a:r>
              <a:rPr lang="ru-RU" altLang="ru-RU" sz="900" b="1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008637"/>
                </a:solidFill>
              </a:rPr>
              <a:t> </a:t>
            </a:r>
          </a:p>
        </p:txBody>
      </p:sp>
      <p:sp>
        <p:nvSpPr>
          <p:cNvPr id="89093" name="Rectangle 15"/>
          <p:cNvSpPr txBox="1">
            <a:spLocks noChangeArrowheads="1"/>
          </p:cNvSpPr>
          <p:nvPr/>
        </p:nvSpPr>
        <p:spPr bwMode="auto">
          <a:xfrm>
            <a:off x="8101014" y="4740400"/>
            <a:ext cx="765175" cy="15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023D4D3-071B-4780-8F9D-BE571519ED2B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pic>
        <p:nvPicPr>
          <p:cNvPr id="890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4" y="1923456"/>
            <a:ext cx="6886575" cy="315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2788377"/>
            <a:ext cx="2882900" cy="235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6" name="Прямоугольник 1"/>
          <p:cNvSpPr>
            <a:spLocks noChangeArrowheads="1"/>
          </p:cNvSpPr>
          <p:nvPr/>
        </p:nvSpPr>
        <p:spPr bwMode="auto">
          <a:xfrm>
            <a:off x="179389" y="928402"/>
            <a:ext cx="6626225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dirty="0"/>
              <a:t>Функционал документа Образовательная программа  позволяет полностью отказаться от закрепления компетенций, ИДК за дисциплинами в учебном плане. </a:t>
            </a:r>
          </a:p>
        </p:txBody>
      </p:sp>
    </p:spTree>
    <p:extLst>
      <p:ext uri="{BB962C8B-B14F-4D97-AF65-F5344CB8AC3E}">
        <p14:creationId xmlns:p14="http://schemas.microsoft.com/office/powerpoint/2010/main" val="20946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3"/>
          <p:cNvSpPr>
            <a:spLocks noGrp="1" noChangeArrowheads="1"/>
          </p:cNvSpPr>
          <p:nvPr>
            <p:ph type="title"/>
          </p:nvPr>
        </p:nvSpPr>
        <p:spPr>
          <a:xfrm>
            <a:off x="1547813" y="268206"/>
            <a:ext cx="4679950" cy="30788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Анализ структуры ОП</a:t>
            </a:r>
          </a:p>
        </p:txBody>
      </p:sp>
      <p:sp>
        <p:nvSpPr>
          <p:cNvPr id="90115" name="Rectangle 13"/>
          <p:cNvSpPr txBox="1">
            <a:spLocks noChangeArrowheads="1"/>
          </p:cNvSpPr>
          <p:nvPr/>
        </p:nvSpPr>
        <p:spPr bwMode="auto">
          <a:xfrm>
            <a:off x="250825" y="4730110"/>
            <a:ext cx="172878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90116" name="Rectangle 15"/>
          <p:cNvSpPr txBox="1">
            <a:spLocks noChangeArrowheads="1"/>
          </p:cNvSpPr>
          <p:nvPr/>
        </p:nvSpPr>
        <p:spPr bwMode="auto">
          <a:xfrm>
            <a:off x="8101014" y="4740400"/>
            <a:ext cx="765175" cy="15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51C454D-B8FD-44A5-8CBD-85001C9E165B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pic>
        <p:nvPicPr>
          <p:cNvPr id="901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723493"/>
            <a:ext cx="4802188" cy="332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5"/>
          <a:stretch>
            <a:fillRect/>
          </a:stretch>
        </p:blipFill>
        <p:spPr bwMode="auto">
          <a:xfrm>
            <a:off x="4810125" y="1728254"/>
            <a:ext cx="4133850" cy="336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0825" y="699542"/>
            <a:ext cx="6553200" cy="8315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latin typeface="+mn-lt"/>
                <a:cs typeface="+mn-cs"/>
              </a:rPr>
              <a:t>На основе сформированных данных возможно получение ряда печатных форм, позволяющих раскрывать и анализировать структуру и содержание ОП в различных аспектах. </a:t>
            </a:r>
          </a:p>
        </p:txBody>
      </p:sp>
    </p:spTree>
    <p:extLst>
      <p:ext uri="{BB962C8B-B14F-4D97-AF65-F5344CB8AC3E}">
        <p14:creationId xmlns:p14="http://schemas.microsoft.com/office/powerpoint/2010/main" val="364142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Заголовок 3"/>
          <p:cNvSpPr>
            <a:spLocks noGrp="1" noChangeArrowheads="1"/>
          </p:cNvSpPr>
          <p:nvPr>
            <p:ph type="title"/>
          </p:nvPr>
        </p:nvSpPr>
        <p:spPr>
          <a:xfrm>
            <a:off x="971600" y="339502"/>
            <a:ext cx="4679950" cy="307880"/>
          </a:xfrm>
        </p:spPr>
        <p:txBody>
          <a:bodyPr>
            <a:noAutofit/>
          </a:bodyPr>
          <a:lstStyle/>
          <a:p>
            <a: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Анализ структуры ОП</a:t>
            </a:r>
          </a:p>
        </p:txBody>
      </p:sp>
      <p:sp>
        <p:nvSpPr>
          <p:cNvPr id="91139" name="Rectangle 13"/>
          <p:cNvSpPr txBox="1">
            <a:spLocks noChangeArrowheads="1"/>
          </p:cNvSpPr>
          <p:nvPr/>
        </p:nvSpPr>
        <p:spPr bwMode="auto">
          <a:xfrm>
            <a:off x="250825" y="4730110"/>
            <a:ext cx="172878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91140" name="Rectangle 14"/>
          <p:cNvSpPr txBox="1">
            <a:spLocks noChangeArrowheads="1"/>
          </p:cNvSpPr>
          <p:nvPr/>
        </p:nvSpPr>
        <p:spPr bwMode="auto">
          <a:xfrm>
            <a:off x="1692275" y="4659462"/>
            <a:ext cx="6624638" cy="2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008637"/>
                </a:solidFill>
              </a:rPr>
              <a:t>XX</a:t>
            </a:r>
            <a:r>
              <a:rPr lang="en-US" altLang="ru-RU" sz="800" b="1">
                <a:solidFill>
                  <a:srgbClr val="008637"/>
                </a:solidFill>
              </a:rPr>
              <a:t>I</a:t>
            </a:r>
            <a:r>
              <a:rPr lang="ru-RU" altLang="ru-RU" sz="800" b="1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>
                <a:solidFill>
                  <a:srgbClr val="008637"/>
                </a:solidFill>
              </a:rPr>
            </a:br>
            <a:r>
              <a:rPr lang="ru-RU" altLang="ru-RU" sz="900" b="1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008637"/>
                </a:solidFill>
              </a:rPr>
              <a:t> </a:t>
            </a:r>
          </a:p>
        </p:txBody>
      </p:sp>
      <p:sp>
        <p:nvSpPr>
          <p:cNvPr id="91141" name="Rectangle 15"/>
          <p:cNvSpPr txBox="1">
            <a:spLocks noChangeArrowheads="1"/>
          </p:cNvSpPr>
          <p:nvPr/>
        </p:nvSpPr>
        <p:spPr bwMode="auto">
          <a:xfrm>
            <a:off x="8101014" y="4740400"/>
            <a:ext cx="765175" cy="15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1964D4D-61BC-4E66-B1C9-E17171F14765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pic>
        <p:nvPicPr>
          <p:cNvPr id="911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36299"/>
            <a:ext cx="8928100" cy="391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71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 2"/>
          <p:cNvSpPr>
            <a:spLocks noGrp="1"/>
          </p:cNvSpPr>
          <p:nvPr/>
        </p:nvSpPr>
        <p:spPr bwMode="auto">
          <a:xfrm>
            <a:off x="1614488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400">
              <a:latin typeface="Futura PT Book" pitchFamily="34" charset="-52"/>
            </a:endParaRPr>
          </a:p>
        </p:txBody>
      </p:sp>
      <p:sp>
        <p:nvSpPr>
          <p:cNvPr id="11267" name="Заголовок 3"/>
          <p:cNvSpPr>
            <a:spLocks noGrp="1"/>
          </p:cNvSpPr>
          <p:nvPr>
            <p:ph type="title"/>
          </p:nvPr>
        </p:nvSpPr>
        <p:spPr>
          <a:xfrm>
            <a:off x="1" y="51470"/>
            <a:ext cx="6865626" cy="78105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РЕДАКТОР  РАБОЧИХ ПРОГРАММ ДИСЦИПЛИН</a:t>
            </a:r>
            <a:b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</a:br>
            <a: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(РПД) </a:t>
            </a:r>
          </a:p>
        </p:txBody>
      </p:sp>
      <p:pic>
        <p:nvPicPr>
          <p:cNvPr id="1126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91" y="951310"/>
            <a:ext cx="6834188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6" y="2842022"/>
            <a:ext cx="610552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163992" y="2309812"/>
            <a:ext cx="1916906" cy="1815866"/>
          </a:xfrm>
          <a:prstGeom prst="rect">
            <a:avLst/>
          </a:prstGeom>
          <a:solidFill>
            <a:schemeClr val="bg1"/>
          </a:solidFill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0F5D9B"/>
                </a:solidFill>
              </a:rPr>
              <a:t>Документ формируется по всем формам обучения, определённым для образовательной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66041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2"/>
          <p:cNvSpPr txBox="1">
            <a:spLocks/>
          </p:cNvSpPr>
          <p:nvPr/>
        </p:nvSpPr>
        <p:spPr bwMode="auto">
          <a:xfrm>
            <a:off x="144066" y="123478"/>
            <a:ext cx="3419475" cy="18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576263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1462088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rgbClr val="85100D"/>
                </a:solidFill>
                <a:latin typeface="+mn-lt"/>
              </a:rPr>
              <a:t>Редактор </a:t>
            </a:r>
            <a:br>
              <a:rPr lang="ru-RU" altLang="ru-RU" b="1" dirty="0">
                <a:solidFill>
                  <a:srgbClr val="85100D"/>
                </a:solidFill>
                <a:latin typeface="+mn-lt"/>
              </a:rPr>
            </a:br>
            <a:r>
              <a:rPr lang="ru-RU" altLang="ru-RU" b="1" dirty="0">
                <a:solidFill>
                  <a:srgbClr val="85100D"/>
                </a:solidFill>
                <a:latin typeface="+mn-lt"/>
              </a:rPr>
              <a:t>Программы практики, </a:t>
            </a:r>
            <a:br>
              <a:rPr lang="ru-RU" altLang="ru-RU" b="1" dirty="0">
                <a:solidFill>
                  <a:srgbClr val="85100D"/>
                </a:solidFill>
                <a:latin typeface="+mn-lt"/>
              </a:rPr>
            </a:br>
            <a:r>
              <a:rPr lang="ru-RU" altLang="ru-RU" b="1" dirty="0">
                <a:solidFill>
                  <a:srgbClr val="85100D"/>
                </a:solidFill>
                <a:latin typeface="+mn-lt"/>
              </a:rPr>
              <a:t>Программы ГИА, Конструктор описания ОПОП  </a:t>
            </a:r>
          </a:p>
        </p:txBody>
      </p:sp>
      <p:grpSp>
        <p:nvGrpSpPr>
          <p:cNvPr id="28675" name="Группа 9"/>
          <p:cNvGrpSpPr>
            <a:grpSpLocks/>
          </p:cNvGrpSpPr>
          <p:nvPr/>
        </p:nvGrpSpPr>
        <p:grpSpPr bwMode="auto">
          <a:xfrm>
            <a:off x="3634979" y="86916"/>
            <a:ext cx="5428059" cy="2244328"/>
            <a:chOff x="0" y="0"/>
            <a:chExt cx="5670550" cy="3314700"/>
          </a:xfrm>
        </p:grpSpPr>
        <p:pic>
          <p:nvPicPr>
            <p:cNvPr id="28678" name="Рисунок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2" t="24770" b="6441"/>
            <a:stretch>
              <a:fillRect/>
            </a:stretch>
          </p:blipFill>
          <p:spPr bwMode="auto">
            <a:xfrm>
              <a:off x="0" y="0"/>
              <a:ext cx="5670550" cy="276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9" name="Рисунок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0" t="80939" b="4073"/>
            <a:stretch>
              <a:fillRect/>
            </a:stretch>
          </p:blipFill>
          <p:spPr bwMode="auto">
            <a:xfrm>
              <a:off x="6350" y="2705100"/>
              <a:ext cx="56642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76" name="Рисунок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" t="21046" b="3334"/>
          <a:stretch>
            <a:fillRect/>
          </a:stretch>
        </p:blipFill>
        <p:spPr bwMode="auto">
          <a:xfrm>
            <a:off x="34529" y="2009775"/>
            <a:ext cx="5399484" cy="234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Рисунок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" t="21352" b="3468"/>
          <a:stretch>
            <a:fillRect/>
          </a:stretch>
        </p:blipFill>
        <p:spPr bwMode="auto">
          <a:xfrm>
            <a:off x="3634978" y="2571750"/>
            <a:ext cx="5470922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21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2"/>
          <a:stretch>
            <a:fillRect/>
          </a:stretch>
        </p:blipFill>
        <p:spPr bwMode="auto">
          <a:xfrm>
            <a:off x="0" y="250031"/>
            <a:ext cx="7417594" cy="319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5992" y="3442097"/>
            <a:ext cx="3344465" cy="145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lvl="2" indent="-21431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altLang="ru-RU" sz="1400" kern="0" dirty="0">
                <a:solidFill>
                  <a:srgbClr val="5A0816"/>
                </a:solidFill>
                <a:latin typeface="Arial" pitchFamily="34" charset="0"/>
                <a:cs typeface="Arial" pitchFamily="34" charset="0"/>
              </a:rPr>
              <a:t>Отчеты показывают данные о готовности РП для ОПОП по году набора; возможен отбор по кафедре, по ОП.</a:t>
            </a:r>
          </a:p>
          <a:p>
            <a:pPr marL="0" lvl="2" indent="-21431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altLang="ru-RU" sz="1400" kern="0" dirty="0">
                <a:solidFill>
                  <a:srgbClr val="5A0816"/>
                </a:solidFill>
                <a:latin typeface="Arial" pitchFamily="34" charset="0"/>
                <a:cs typeface="Arial" pitchFamily="34" charset="0"/>
              </a:rPr>
              <a:t>Возможен анализ готовности данных Материально-технического обеспечения.</a:t>
            </a:r>
            <a:endParaRPr lang="ru-RU" altLang="ru-RU" sz="1400" kern="0" dirty="0">
              <a:solidFill>
                <a:srgbClr val="000000"/>
              </a:solidFill>
            </a:endParaRPr>
          </a:p>
        </p:txBody>
      </p:sp>
      <p:pic>
        <p:nvPicPr>
          <p:cNvPr id="2970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457" y="2840832"/>
            <a:ext cx="5517356" cy="230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9701" name="Заголовок 12"/>
          <p:cNvSpPr txBox="1">
            <a:spLocks/>
          </p:cNvSpPr>
          <p:nvPr/>
        </p:nvSpPr>
        <p:spPr bwMode="auto">
          <a:xfrm>
            <a:off x="2411760" y="0"/>
            <a:ext cx="4104084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576263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1462088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rgbClr val="85100D"/>
                </a:solidFill>
                <a:latin typeface="+mn-lt"/>
              </a:rPr>
              <a:t>Анализ  готовности РП </a:t>
            </a:r>
          </a:p>
        </p:txBody>
      </p:sp>
      <p:sp>
        <p:nvSpPr>
          <p:cNvPr id="29702" name="Заголовок 12"/>
          <p:cNvSpPr txBox="1">
            <a:spLocks/>
          </p:cNvSpPr>
          <p:nvPr/>
        </p:nvSpPr>
        <p:spPr bwMode="auto">
          <a:xfrm>
            <a:off x="7392591" y="1760935"/>
            <a:ext cx="1715913" cy="107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576263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1462088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solidFill>
                  <a:srgbClr val="0F5D9B"/>
                </a:solidFill>
                <a:latin typeface="+mn-lt"/>
              </a:rPr>
              <a:t>Контроль часов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solidFill>
                  <a:srgbClr val="0F5D9B"/>
                </a:solidFill>
                <a:latin typeface="+mn-lt"/>
              </a:rPr>
              <a:t>в РП </a:t>
            </a:r>
          </a:p>
        </p:txBody>
      </p:sp>
    </p:spTree>
    <p:extLst>
      <p:ext uri="{BB962C8B-B14F-4D97-AF65-F5344CB8AC3E}">
        <p14:creationId xmlns:p14="http://schemas.microsoft.com/office/powerpoint/2010/main" val="414261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2"/>
          <p:cNvSpPr txBox="1">
            <a:spLocks/>
          </p:cNvSpPr>
          <p:nvPr/>
        </p:nvSpPr>
        <p:spPr bwMode="auto">
          <a:xfrm>
            <a:off x="1115616" y="36597"/>
            <a:ext cx="4968254" cy="55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576263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1462088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rgbClr val="85100D"/>
                </a:solidFill>
                <a:latin typeface="+mn-lt"/>
              </a:rPr>
              <a:t>Печать текста рабочей программы </a:t>
            </a:r>
          </a:p>
        </p:txBody>
      </p:sp>
      <p:pic>
        <p:nvPicPr>
          <p:cNvPr id="2765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847" y="519113"/>
            <a:ext cx="5005388" cy="266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76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519112"/>
            <a:ext cx="4432697" cy="318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7653" name="Заголовок 12"/>
          <p:cNvSpPr txBox="1">
            <a:spLocks/>
          </p:cNvSpPr>
          <p:nvPr/>
        </p:nvSpPr>
        <p:spPr bwMode="auto">
          <a:xfrm>
            <a:off x="305991" y="3638550"/>
            <a:ext cx="3625453" cy="131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500" b="1" i="1">
                <a:solidFill>
                  <a:srgbClr val="C00000"/>
                </a:solidFill>
              </a:rPr>
              <a:t>Автоматизированная компоновка экзаменационных билетов </a:t>
            </a:r>
          </a:p>
          <a:p>
            <a:pPr eaLnBrk="1" hangingPunct="1"/>
            <a:r>
              <a:rPr lang="ru-RU" altLang="ru-RU" sz="1500" b="1" i="1">
                <a:solidFill>
                  <a:srgbClr val="C00000"/>
                </a:solidFill>
              </a:rPr>
              <a:t>и вывод их на печать</a:t>
            </a:r>
          </a:p>
        </p:txBody>
      </p:sp>
      <p:pic>
        <p:nvPicPr>
          <p:cNvPr id="27654" name="Рисунок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t="5556" r="2713" b="4807"/>
          <a:stretch>
            <a:fillRect/>
          </a:stretch>
        </p:blipFill>
        <p:spPr bwMode="auto">
          <a:xfrm>
            <a:off x="3733800" y="3103960"/>
            <a:ext cx="5380435" cy="194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4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2"/>
          <a:stretch>
            <a:fillRect/>
          </a:stretch>
        </p:blipFill>
        <p:spPr bwMode="auto">
          <a:xfrm>
            <a:off x="-19050" y="1191"/>
            <a:ext cx="91630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Рисунок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9" t="61205" r="19991" b="22971"/>
          <a:stretch>
            <a:fillRect/>
          </a:stretch>
        </p:blipFill>
        <p:spPr bwMode="auto">
          <a:xfrm>
            <a:off x="-19050" y="4029075"/>
            <a:ext cx="9183291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04048" y="662651"/>
            <a:ext cx="259266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1500" b="1" kern="0" dirty="0">
                <a:solidFill>
                  <a:srgbClr val="D9241C"/>
                </a:solidFill>
              </a:rPr>
              <a:t>ОТЧЕТ «СПРАВКА МТО»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21494" y="4029075"/>
            <a:ext cx="1565672" cy="5572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25916" y="3993356"/>
            <a:ext cx="1674019" cy="5572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85888" y="33338"/>
            <a:ext cx="6588919" cy="2166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1494" y="1168003"/>
            <a:ext cx="8622506" cy="18895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304800" y="254794"/>
            <a:ext cx="6176963" cy="53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500" dirty="0">
                <a:solidFill>
                  <a:srgbClr val="5B0917"/>
                </a:solidFill>
              </a:rPr>
              <a:t>Автоматическое создание набора рабочих программ </a:t>
            </a:r>
          </a:p>
          <a:p>
            <a:pPr algn="ctr" eaLnBrk="1" hangingPunct="1"/>
            <a:r>
              <a:rPr lang="ru-RU" altLang="ru-RU" sz="1500" dirty="0">
                <a:solidFill>
                  <a:srgbClr val="5B0917"/>
                </a:solidFill>
              </a:rPr>
              <a:t>с первоначальным заполнением данных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2716"/>
            <a:ext cx="6481763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732240" y="1874974"/>
            <a:ext cx="2051447" cy="53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dirty="0" smtClean="0">
                <a:solidFill>
                  <a:srgbClr val="5B0917"/>
                </a:solidFill>
              </a:rPr>
              <a:t>Актуализация реквизитов РП</a:t>
            </a:r>
            <a:endParaRPr lang="ru-RU" altLang="ru-RU" sz="1500" dirty="0">
              <a:solidFill>
                <a:srgbClr val="5B0917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43792" y="1203598"/>
            <a:ext cx="2213372" cy="74635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ru-RU" altLang="ru-RU" sz="2200" b="1" dirty="0">
                <a:solidFill>
                  <a:srgbClr val="0F5D9B"/>
                </a:solidFill>
              </a:rPr>
              <a:t>СЕРВИСНЫЕ ФУНКЦИИ </a:t>
            </a:r>
            <a:endParaRPr lang="ru-RU" sz="2200" b="1" dirty="0">
              <a:solidFill>
                <a:srgbClr val="0F5D9B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051" y="2405889"/>
            <a:ext cx="5478760" cy="272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10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3225746"/>
            <a:ext cx="90805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5041" y="2895600"/>
            <a:ext cx="3761184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1500" b="1" kern="0" dirty="0">
                <a:solidFill>
                  <a:srgbClr val="C00000"/>
                </a:solidFill>
                <a:latin typeface="Arial" pitchFamily="34" charset="0"/>
                <a:ea typeface="+mj-ea"/>
                <a:cs typeface="+mj-cs"/>
              </a:rPr>
              <a:t>Загрузка библиотечного фонда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2" r="17409" b="17953"/>
          <a:stretch>
            <a:fillRect/>
          </a:stretch>
        </p:blipFill>
        <p:spPr bwMode="auto">
          <a:xfrm>
            <a:off x="4410076" y="250032"/>
            <a:ext cx="4718447" cy="264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3"/>
          <p:cNvSpPr txBox="1">
            <a:spLocks noChangeArrowheads="1"/>
          </p:cNvSpPr>
          <p:nvPr/>
        </p:nvSpPr>
        <p:spPr bwMode="auto">
          <a:xfrm>
            <a:off x="3437335" y="2842022"/>
            <a:ext cx="5706665" cy="8818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>
              <a:spcAft>
                <a:spcPct val="30000"/>
              </a:spcAft>
              <a:buClr>
                <a:srgbClr val="CC0000"/>
              </a:buClr>
              <a:buSzPct val="110000"/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5B0917"/>
                </a:solidFill>
              </a:rPr>
              <a:t>Обеспечена загрузка библиотечного фонда из</a:t>
            </a:r>
            <a:r>
              <a:rPr lang="en-US" altLang="ru-RU" sz="1600" dirty="0">
                <a:solidFill>
                  <a:srgbClr val="5B0917"/>
                </a:solidFill>
              </a:rPr>
              <a:t> </a:t>
            </a:r>
            <a:r>
              <a:rPr lang="ru-RU" altLang="ru-RU" sz="1600" dirty="0">
                <a:solidFill>
                  <a:srgbClr val="5B0917"/>
                </a:solidFill>
              </a:rPr>
              <a:t>САБ ИРБИС-64, из ЭБС Лань, Znanium.com, </a:t>
            </a:r>
            <a:r>
              <a:rPr lang="ru-RU" altLang="ru-RU" sz="1600" dirty="0" err="1">
                <a:solidFill>
                  <a:srgbClr val="5B0917"/>
                </a:solidFill>
              </a:rPr>
              <a:t>Юрайт</a:t>
            </a:r>
            <a:r>
              <a:rPr lang="ru-RU" altLang="ru-RU" sz="1600" dirty="0">
                <a:solidFill>
                  <a:srgbClr val="5B0917"/>
                </a:solidFill>
              </a:rPr>
              <a:t>, </a:t>
            </a:r>
            <a:r>
              <a:rPr lang="en-US" altLang="ru-RU" sz="1600" dirty="0" smtClean="0">
                <a:solidFill>
                  <a:srgbClr val="5B0917"/>
                </a:solidFill>
              </a:rPr>
              <a:t>Book.ru</a:t>
            </a:r>
            <a:r>
              <a:rPr lang="ru-RU" altLang="ru-RU" sz="1600" dirty="0" smtClean="0">
                <a:solidFill>
                  <a:srgbClr val="5B0917"/>
                </a:solidFill>
              </a:rPr>
              <a:t>, </a:t>
            </a:r>
            <a:r>
              <a:rPr lang="ru-RU" altLang="ru-RU" sz="1600" dirty="0" err="1" smtClean="0">
                <a:solidFill>
                  <a:srgbClr val="5B0917"/>
                </a:solidFill>
              </a:rPr>
              <a:t>Руконт</a:t>
            </a:r>
            <a:r>
              <a:rPr lang="ru-RU" altLang="ru-RU" sz="1600" dirty="0" smtClean="0">
                <a:solidFill>
                  <a:srgbClr val="5B0917"/>
                </a:solidFill>
              </a:rPr>
              <a:t>, </a:t>
            </a:r>
            <a:r>
              <a:rPr lang="ru-RU" altLang="ru-RU" sz="1600" dirty="0">
                <a:solidFill>
                  <a:srgbClr val="5B0917"/>
                </a:solidFill>
              </a:rPr>
              <a:t>в том числе файлов формата </a:t>
            </a:r>
            <a:r>
              <a:rPr lang="en-US" altLang="ru-RU" sz="1600" dirty="0" err="1" smtClean="0">
                <a:solidFill>
                  <a:srgbClr val="5B0917"/>
                </a:solidFill>
              </a:rPr>
              <a:t>RusMarc</a:t>
            </a:r>
            <a:r>
              <a:rPr lang="en-US" altLang="ru-RU" sz="1600" dirty="0" smtClean="0">
                <a:solidFill>
                  <a:srgbClr val="5B0917"/>
                </a:solidFill>
              </a:rPr>
              <a:t> </a:t>
            </a:r>
            <a:r>
              <a:rPr lang="ru-RU" altLang="ru-RU" sz="1600" dirty="0" smtClean="0">
                <a:solidFill>
                  <a:srgbClr val="5B0917"/>
                </a:solidFill>
              </a:rPr>
              <a:t>UTF8</a:t>
            </a:r>
            <a:r>
              <a:rPr lang="ru-RU" altLang="ru-RU" sz="1600" dirty="0">
                <a:solidFill>
                  <a:srgbClr val="5B0917"/>
                </a:solidFill>
              </a:rPr>
              <a:t>.</a:t>
            </a:r>
          </a:p>
        </p:txBody>
      </p:sp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04"/>
          <a:stretch>
            <a:fillRect/>
          </a:stretch>
        </p:blipFill>
        <p:spPr bwMode="auto">
          <a:xfrm>
            <a:off x="0" y="246460"/>
            <a:ext cx="4417219" cy="264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2"/>
          <p:cNvSpPr txBox="1">
            <a:spLocks/>
          </p:cNvSpPr>
          <p:nvPr/>
        </p:nvSpPr>
        <p:spPr bwMode="auto">
          <a:xfrm>
            <a:off x="1" y="-3572"/>
            <a:ext cx="4680347" cy="27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500" b="1" kern="0" dirty="0">
                <a:solidFill>
                  <a:srgbClr val="C00000"/>
                </a:solidFill>
                <a:latin typeface="Arial" pitchFamily="34" charset="0"/>
              </a:rPr>
              <a:t>Выгрузка данных РПД в файлы формата  </a:t>
            </a:r>
            <a:r>
              <a:rPr lang="en-US" altLang="ru-RU" sz="1500" b="1" kern="0" dirty="0">
                <a:solidFill>
                  <a:srgbClr val="C00000"/>
                </a:solidFill>
                <a:latin typeface="Arial" pitchFamily="34" charset="0"/>
              </a:rPr>
              <a:t>*</a:t>
            </a:r>
            <a:r>
              <a:rPr lang="ru-RU" altLang="ru-RU" sz="1500" b="1" kern="0" dirty="0">
                <a:solidFill>
                  <a:srgbClr val="C00000"/>
                </a:solidFill>
                <a:latin typeface="Arial" pitchFamily="34" charset="0"/>
              </a:rPr>
              <a:t>.</a:t>
            </a:r>
            <a:r>
              <a:rPr lang="en-US" altLang="ru-RU" sz="1500" b="1" kern="0" dirty="0">
                <a:solidFill>
                  <a:srgbClr val="C00000"/>
                </a:solidFill>
                <a:latin typeface="Arial" pitchFamily="34" charset="0"/>
              </a:rPr>
              <a:t>pdf</a:t>
            </a:r>
            <a:r>
              <a:rPr lang="ru-RU" altLang="ru-RU" sz="1500" b="1" kern="0" dirty="0">
                <a:solidFill>
                  <a:srgbClr val="C0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004197" y="0"/>
            <a:ext cx="4124325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1500" b="1" kern="0" dirty="0">
                <a:solidFill>
                  <a:srgbClr val="C00000"/>
                </a:solidFill>
                <a:latin typeface="Arial" pitchFamily="34" charset="0"/>
                <a:ea typeface="+mj-ea"/>
                <a:cs typeface="+mj-cs"/>
              </a:rPr>
              <a:t>Загрузка профессионального стандарта</a:t>
            </a:r>
          </a:p>
        </p:txBody>
      </p:sp>
    </p:spTree>
    <p:extLst>
      <p:ext uri="{BB962C8B-B14F-4D97-AF65-F5344CB8AC3E}">
        <p14:creationId xmlns:p14="http://schemas.microsoft.com/office/powerpoint/2010/main" val="338695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Заголовок 10"/>
          <p:cNvSpPr>
            <a:spLocks noGrp="1" noChangeArrowheads="1"/>
          </p:cNvSpPr>
          <p:nvPr>
            <p:ph type="title"/>
          </p:nvPr>
        </p:nvSpPr>
        <p:spPr>
          <a:xfrm>
            <a:off x="2267744" y="123478"/>
            <a:ext cx="4032448" cy="739547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ТРЕБОВАНИЯ К СТРУКТУРЕ И СОДЕРЖАНИЮ  ОП</a:t>
            </a:r>
          </a:p>
        </p:txBody>
      </p:sp>
      <p:sp>
        <p:nvSpPr>
          <p:cNvPr id="81923" name="Объект 11"/>
          <p:cNvSpPr>
            <a:spLocks noGrp="1" noChangeArrowheads="1"/>
          </p:cNvSpPr>
          <p:nvPr>
            <p:ph idx="1"/>
          </p:nvPr>
        </p:nvSpPr>
        <p:spPr>
          <a:xfrm>
            <a:off x="223839" y="843558"/>
            <a:ext cx="8642350" cy="2636024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000" b="1" dirty="0">
                <a:solidFill>
                  <a:srgbClr val="0F5D9B"/>
                </a:solidFill>
              </a:rPr>
              <a:t>ФГОС3++.</a:t>
            </a:r>
          </a:p>
          <a:p>
            <a:pPr eaLnBrk="1" hangingPunct="1"/>
            <a:r>
              <a:rPr lang="ru-RU" altLang="ru-RU" sz="2000" b="1" dirty="0">
                <a:solidFill>
                  <a:srgbClr val="0F5D9B"/>
                </a:solidFill>
              </a:rPr>
              <a:t>Учет профессиональных стандартов.</a:t>
            </a:r>
          </a:p>
          <a:p>
            <a:pPr eaLnBrk="1" hangingPunct="1"/>
            <a:r>
              <a:rPr lang="ru-RU" altLang="ru-RU" sz="2000" b="1" dirty="0">
                <a:solidFill>
                  <a:srgbClr val="0F5D9B"/>
                </a:solidFill>
              </a:rPr>
              <a:t>Необходимость раскрытия содержания ОП,  преподаваемых дисциплин  в соответствии с </a:t>
            </a:r>
            <a:r>
              <a:rPr lang="ru-RU" altLang="ru-RU" sz="2000" b="1" dirty="0" err="1">
                <a:solidFill>
                  <a:srgbClr val="0F5D9B"/>
                </a:solidFill>
              </a:rPr>
              <a:t>компетентностным</a:t>
            </a:r>
            <a:r>
              <a:rPr lang="ru-RU" altLang="ru-RU" sz="2000" b="1" dirty="0">
                <a:solidFill>
                  <a:srgbClr val="0F5D9B"/>
                </a:solidFill>
              </a:rPr>
              <a:t> подходом.</a:t>
            </a:r>
          </a:p>
          <a:p>
            <a:pPr eaLnBrk="1" hangingPunct="1"/>
            <a:r>
              <a:rPr lang="ru-RU" altLang="ru-RU" sz="2000" b="1" dirty="0">
                <a:solidFill>
                  <a:srgbClr val="0F5D9B"/>
                </a:solidFill>
              </a:rPr>
              <a:t>Учет актуальных нормативных требований (приказы </a:t>
            </a:r>
            <a:r>
              <a:rPr lang="ru-RU" altLang="ru-RU" sz="2000" b="1" dirty="0" err="1">
                <a:solidFill>
                  <a:srgbClr val="0F5D9B"/>
                </a:solidFill>
              </a:rPr>
              <a:t>Минобрнауки</a:t>
            </a:r>
            <a:r>
              <a:rPr lang="ru-RU" altLang="ru-RU" sz="2000" b="1" dirty="0">
                <a:solidFill>
                  <a:srgbClr val="0F5D9B"/>
                </a:solidFill>
              </a:rPr>
              <a:t>, формы документов).</a:t>
            </a:r>
          </a:p>
          <a:p>
            <a:pPr eaLnBrk="1" hangingPunct="1"/>
            <a:r>
              <a:rPr lang="ru-RU" altLang="ru-RU" sz="2000" b="1" dirty="0">
                <a:solidFill>
                  <a:srgbClr val="0F5D9B"/>
                </a:solidFill>
              </a:rPr>
              <a:t>Необходимость актуализации и развития ОП.</a:t>
            </a:r>
          </a:p>
        </p:txBody>
      </p:sp>
      <p:sp>
        <p:nvSpPr>
          <p:cNvPr id="81926" name="Rectangle 15"/>
          <p:cNvSpPr txBox="1">
            <a:spLocks noChangeArrowheads="1"/>
          </p:cNvSpPr>
          <p:nvPr/>
        </p:nvSpPr>
        <p:spPr bwMode="auto">
          <a:xfrm>
            <a:off x="8101014" y="4740400"/>
            <a:ext cx="765175" cy="15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64416A7-51DF-410F-A066-72F8518C90DA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1" y="3332745"/>
            <a:ext cx="85404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 smtClean="0"/>
              <a:t>1. ФЗ  </a:t>
            </a:r>
            <a:r>
              <a:rPr lang="ru-RU" sz="1400" dirty="0"/>
              <a:t>№ 304-ФЗ от 31 июля 2020 г “О внесении изменений в Федеральный закон «Об образовании в Российской Федерации» по вопросам воспитания обучающихся</a:t>
            </a:r>
            <a:r>
              <a:rPr lang="ru-RU" sz="1400" dirty="0" smtClean="0"/>
              <a:t>”</a:t>
            </a:r>
            <a:endParaRPr lang="ru-RU" sz="1400" dirty="0"/>
          </a:p>
          <a:p>
            <a:pPr>
              <a:spcBef>
                <a:spcPts val="600"/>
              </a:spcBef>
            </a:pPr>
            <a:r>
              <a:rPr lang="ru-RU" sz="1400" dirty="0" smtClean="0"/>
              <a:t>2. Министерство </a:t>
            </a:r>
            <a:r>
              <a:rPr lang="ru-RU" sz="1400" dirty="0"/>
              <a:t>науки и </a:t>
            </a:r>
            <a:r>
              <a:rPr lang="ru-RU" sz="1400" dirty="0" smtClean="0"/>
              <a:t>ВО РФ приказ N </a:t>
            </a:r>
            <a:r>
              <a:rPr lang="ru-RU" sz="1400" dirty="0"/>
              <a:t>245 о</a:t>
            </a:r>
            <a:r>
              <a:rPr lang="ru-RU" sz="1400" dirty="0" smtClean="0"/>
              <a:t>т </a:t>
            </a:r>
            <a:r>
              <a:rPr lang="ru-RU" sz="1400" dirty="0"/>
              <a:t>6 апреля 2021 г. </a:t>
            </a:r>
            <a:r>
              <a:rPr lang="ru-RU" sz="1400" dirty="0" smtClean="0"/>
              <a:t>«Об </a:t>
            </a:r>
            <a:r>
              <a:rPr lang="ru-RU" sz="1400" dirty="0"/>
              <a:t>утверждении порядка организации и осуществления образовательной деятельности по образовательным программам высшего образования </a:t>
            </a:r>
            <a:r>
              <a:rPr lang="ru-RU" sz="1400" dirty="0" smtClean="0"/>
              <a:t>…» 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3. Методические рекомендации по разработке </a:t>
            </a:r>
            <a:r>
              <a:rPr lang="ru-RU" sz="1400" b="1" dirty="0"/>
              <a:t>рабочей программы воспитания (РПВ) и календарного плана воспитательной </a:t>
            </a:r>
            <a:r>
              <a:rPr lang="ru-RU" sz="1400" b="1" dirty="0" smtClean="0"/>
              <a:t>работы (КПВР)</a:t>
            </a:r>
            <a:r>
              <a:rPr lang="ru-RU" sz="1400" dirty="0" smtClean="0"/>
              <a:t> ООВО Министерства </a:t>
            </a:r>
            <a:r>
              <a:rPr lang="ru-RU" sz="1400" dirty="0"/>
              <a:t>науки и </a:t>
            </a:r>
            <a:r>
              <a:rPr lang="ru-RU" sz="1400" dirty="0" smtClean="0"/>
              <a:t>ВО РФ: </a:t>
            </a:r>
            <a:r>
              <a:rPr lang="ru-RU" sz="1400" dirty="0"/>
              <a:t>https://</a:t>
            </a:r>
            <a:r>
              <a:rPr lang="ru-RU" sz="1400" dirty="0" smtClean="0"/>
              <a:t>minobrnauki.gov.ru/about/deps/dgmpispvsvo/education/index.php?sphrase_id=278126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3903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0"/>
          <p:cNvSpPr>
            <a:spLocks noGrp="1" noChangeArrowheads="1"/>
          </p:cNvSpPr>
          <p:nvPr>
            <p:ph type="title"/>
          </p:nvPr>
        </p:nvSpPr>
        <p:spPr>
          <a:xfrm>
            <a:off x="323528" y="195487"/>
            <a:ext cx="6624736" cy="504055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400" b="1" dirty="0" smtClean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ПРОГРАММА ВОСПИТАНИЯ КАК ЧАСТЬ ОПОП</a:t>
            </a:r>
            <a:endParaRPr lang="ru-RU" altLang="ru-RU" sz="2400" b="1" dirty="0">
              <a:solidFill>
                <a:srgbClr val="85100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7347" name="Объект 11"/>
          <p:cNvSpPr>
            <a:spLocks noGrp="1" noChangeArrowheads="1"/>
          </p:cNvSpPr>
          <p:nvPr>
            <p:ph idx="1"/>
          </p:nvPr>
        </p:nvSpPr>
        <p:spPr>
          <a:xfrm>
            <a:off x="107504" y="818395"/>
            <a:ext cx="8856984" cy="420743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defRPr/>
            </a:pPr>
            <a:r>
              <a:rPr lang="ru-RU" altLang="ru-RU" sz="1600" b="1" kern="0" dirty="0">
                <a:solidFill>
                  <a:srgbClr val="0F5D9B"/>
                </a:solidFill>
              </a:rPr>
              <a:t>ФЗ  № 304-ФЗ от 31 июля 2020 г “О внесении изменений в Федеральный закон «Об образовании в Российской Федерации» по вопросам воспитания обучающихся”</a:t>
            </a:r>
          </a:p>
          <a:p>
            <a:pPr>
              <a:spcBef>
                <a:spcPts val="1200"/>
              </a:spcBef>
              <a:defRPr/>
            </a:pPr>
            <a:r>
              <a:rPr lang="ru-RU" altLang="ru-RU" sz="1600" b="1" kern="0" dirty="0" smtClean="0">
                <a:solidFill>
                  <a:srgbClr val="0F5D9B"/>
                </a:solidFill>
              </a:rPr>
              <a:t>Министерство </a:t>
            </a:r>
            <a:r>
              <a:rPr lang="ru-RU" altLang="ru-RU" sz="1600" b="1" kern="0" dirty="0">
                <a:solidFill>
                  <a:srgbClr val="0F5D9B"/>
                </a:solidFill>
              </a:rPr>
              <a:t>науки и ВО РФ приказ N 245 от 6 апреля 2021 г. «Об утверждении порядка организации и осуществления образовательной деятельности по образовательным программам высшего образования …» </a:t>
            </a:r>
            <a:r>
              <a:rPr lang="ru-RU" altLang="ru-RU" sz="1600" b="1" kern="0" dirty="0" smtClean="0">
                <a:solidFill>
                  <a:srgbClr val="0F5D9B"/>
                </a:solidFill>
              </a:rPr>
              <a:t> (действует с 1-го сентября 2022 г.)</a:t>
            </a:r>
            <a:endParaRPr lang="ru-RU" altLang="ru-RU" sz="1600" b="1" kern="0" dirty="0">
              <a:solidFill>
                <a:srgbClr val="0F5D9B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ru-RU" altLang="ru-RU" sz="1600" b="1" kern="0" dirty="0" smtClean="0">
                <a:solidFill>
                  <a:srgbClr val="0F5D9B"/>
                </a:solidFill>
              </a:rPr>
              <a:t>Методические </a:t>
            </a:r>
            <a:r>
              <a:rPr lang="ru-RU" altLang="ru-RU" sz="1600" b="1" kern="0" dirty="0">
                <a:solidFill>
                  <a:srgbClr val="0F5D9B"/>
                </a:solidFill>
              </a:rPr>
              <a:t>рекомендации по разработке рабочей программы воспитания (РПВ) и календарного плана воспитательной работы (КПВР) ООВО Министерства науки и ВО РФ: https://</a:t>
            </a:r>
            <a:r>
              <a:rPr lang="ru-RU" altLang="ru-RU" sz="1600" b="1" kern="0" dirty="0" smtClean="0">
                <a:solidFill>
                  <a:srgbClr val="0F5D9B"/>
                </a:solidFill>
              </a:rPr>
              <a:t>minobrnauki.gov.ru/about/deps/dgmpispvsvo/education/index.php?sphrase_id=278126</a:t>
            </a:r>
            <a:endParaRPr lang="ru-RU" altLang="ru-RU" sz="1600" b="1" kern="0" dirty="0">
              <a:solidFill>
                <a:srgbClr val="0F5D9B"/>
              </a:solidFill>
            </a:endParaRPr>
          </a:p>
        </p:txBody>
      </p:sp>
      <p:sp>
        <p:nvSpPr>
          <p:cNvPr id="92166" name="Rectangle 15"/>
          <p:cNvSpPr txBox="1">
            <a:spLocks noChangeArrowheads="1"/>
          </p:cNvSpPr>
          <p:nvPr/>
        </p:nvSpPr>
        <p:spPr bwMode="auto">
          <a:xfrm>
            <a:off x="8101014" y="4740400"/>
            <a:ext cx="765175" cy="15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9356709-2DF3-472F-86BE-E15FA88511D9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0465" y="3363838"/>
            <a:ext cx="828092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Образовательная </a:t>
            </a:r>
            <a:r>
              <a:rPr lang="ru-RU" b="1" dirty="0"/>
              <a:t>программа </a:t>
            </a:r>
            <a:r>
              <a:rPr lang="ru-RU" dirty="0"/>
              <a:t>представляет собой комплекс основных характеристик образования (объем, содержание, планируемые результаты) и организационно-педагогических условий, который представлен в виде учебного плана, календарного учебного графика, рабочих программ дисциплин (модулей), иных компонентов, оценочных и методических материалов, а также в </a:t>
            </a:r>
            <a:r>
              <a:rPr lang="ru-RU" b="1" dirty="0"/>
              <a:t>виде рабочей программы воспитания, календарного плана воспитательной работы</a:t>
            </a:r>
            <a:r>
              <a:rPr lang="ru-RU" dirty="0"/>
              <a:t>, форм </a:t>
            </a:r>
            <a:r>
              <a:rPr lang="ru-RU" dirty="0" smtClean="0"/>
              <a:t>аттестации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00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0"/>
          <p:cNvSpPr>
            <a:spLocks noGrp="1" noChangeArrowheads="1"/>
          </p:cNvSpPr>
          <p:nvPr>
            <p:ph type="title"/>
          </p:nvPr>
        </p:nvSpPr>
        <p:spPr>
          <a:xfrm>
            <a:off x="0" y="51470"/>
            <a:ext cx="8316416" cy="720079"/>
          </a:xfrm>
        </p:spPr>
        <p:txBody>
          <a:bodyPr>
            <a:noAutofit/>
          </a:bodyPr>
          <a:lstStyle/>
          <a:p>
            <a: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Методические рекомендации Министерства науки и ВО </a:t>
            </a:r>
            <a:r>
              <a:rPr lang="ru-RU" altLang="ru-RU" sz="2400" b="1" dirty="0" smtClean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РФ по </a:t>
            </a:r>
            <a: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разработке </a:t>
            </a:r>
            <a:r>
              <a:rPr lang="ru-RU" altLang="ru-RU" sz="2400" b="1" dirty="0" smtClean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РПВ </a:t>
            </a:r>
            <a: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ru-RU" altLang="ru-RU" sz="2400" b="1" dirty="0" smtClean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КПВР ООВО</a:t>
            </a:r>
            <a:endParaRPr lang="ru-RU" altLang="ru-RU" sz="2400" b="1" dirty="0">
              <a:solidFill>
                <a:srgbClr val="85100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7347" name="Объект 11"/>
          <p:cNvSpPr>
            <a:spLocks noGrp="1" noChangeArrowheads="1"/>
          </p:cNvSpPr>
          <p:nvPr>
            <p:ph idx="1"/>
          </p:nvPr>
        </p:nvSpPr>
        <p:spPr>
          <a:xfrm>
            <a:off x="81180" y="771550"/>
            <a:ext cx="8856984" cy="864096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ru-RU" altLang="ru-RU" sz="1600" b="1" kern="0" dirty="0" smtClean="0">
                <a:solidFill>
                  <a:srgbClr val="0F5D9B"/>
                </a:solidFill>
                <a:hlinkClick r:id="rId3"/>
              </a:rPr>
              <a:t>https</a:t>
            </a:r>
            <a:r>
              <a:rPr lang="ru-RU" altLang="ru-RU" sz="1600" b="1" kern="0" dirty="0">
                <a:solidFill>
                  <a:srgbClr val="0F5D9B"/>
                </a:solidFill>
                <a:hlinkClick r:id="rId3"/>
              </a:rPr>
              <a:t>://</a:t>
            </a:r>
            <a:r>
              <a:rPr lang="ru-RU" altLang="ru-RU" sz="1600" b="1" kern="0" dirty="0" smtClean="0">
                <a:solidFill>
                  <a:srgbClr val="0F5D9B"/>
                </a:solidFill>
                <a:hlinkClick r:id="rId3"/>
              </a:rPr>
              <a:t>minobrnauki.gov.ru/about/deps/dgmpispvsvo/education/index.php?sphrase_id=278126</a:t>
            </a:r>
            <a:endParaRPr lang="ru-RU" altLang="ru-RU" sz="1600" b="1" kern="0" dirty="0" smtClean="0">
              <a:solidFill>
                <a:srgbClr val="0F5D9B"/>
              </a:solidFill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ru-RU" altLang="ru-RU" sz="1600" b="1" kern="0" dirty="0" smtClean="0">
                <a:solidFill>
                  <a:srgbClr val="0F5D9B"/>
                </a:solidFill>
              </a:rPr>
              <a:t>Приведены примерная РПВ  ООВО и примерный КПВР  ООВО</a:t>
            </a:r>
          </a:p>
          <a:p>
            <a:pPr marL="0" indent="0">
              <a:spcBef>
                <a:spcPts val="1200"/>
              </a:spcBef>
              <a:buNone/>
              <a:defRPr/>
            </a:pPr>
            <a:endParaRPr lang="ru-RU" altLang="ru-RU" sz="1600" b="1" kern="0" dirty="0">
              <a:solidFill>
                <a:srgbClr val="0F5D9B"/>
              </a:solidFill>
            </a:endParaRPr>
          </a:p>
        </p:txBody>
      </p:sp>
      <p:sp>
        <p:nvSpPr>
          <p:cNvPr id="92166" name="Rectangle 15"/>
          <p:cNvSpPr txBox="1">
            <a:spLocks noChangeArrowheads="1"/>
          </p:cNvSpPr>
          <p:nvPr/>
        </p:nvSpPr>
        <p:spPr bwMode="auto">
          <a:xfrm>
            <a:off x="8101014" y="4740400"/>
            <a:ext cx="765175" cy="15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9356709-2DF3-472F-86BE-E15FA88511D9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55" y="1494755"/>
            <a:ext cx="8713034" cy="339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84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0"/>
          <p:cNvSpPr>
            <a:spLocks noGrp="1" noChangeArrowheads="1"/>
          </p:cNvSpPr>
          <p:nvPr>
            <p:ph type="title"/>
          </p:nvPr>
        </p:nvSpPr>
        <p:spPr>
          <a:xfrm>
            <a:off x="107504" y="51471"/>
            <a:ext cx="6768752" cy="504056"/>
          </a:xfrm>
        </p:spPr>
        <p:txBody>
          <a:bodyPr>
            <a:noAutofit/>
          </a:bodyPr>
          <a:lstStyle/>
          <a:p>
            <a:r>
              <a:rPr lang="ru-RU" altLang="ru-RU" sz="2400" b="1" dirty="0">
                <a:solidFill>
                  <a:srgbClr val="85100D"/>
                </a:solidFill>
              </a:rPr>
              <a:t>П</a:t>
            </a:r>
            <a:r>
              <a:rPr lang="ru-RU" altLang="ru-RU" sz="2400" b="1" dirty="0" smtClean="0">
                <a:solidFill>
                  <a:srgbClr val="85100D"/>
                </a:solidFill>
              </a:rPr>
              <a:t>ояснительная записка </a:t>
            </a:r>
            <a:r>
              <a:rPr lang="ru-RU" altLang="ru-RU" sz="2400" b="1" dirty="0" smtClean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рекомендаций</a:t>
            </a:r>
            <a:endParaRPr lang="ru-RU" altLang="ru-RU" sz="2400" b="1" dirty="0">
              <a:solidFill>
                <a:srgbClr val="85100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7347" name="Объект 11"/>
          <p:cNvSpPr>
            <a:spLocks noGrp="1" noChangeArrowheads="1"/>
          </p:cNvSpPr>
          <p:nvPr>
            <p:ph idx="1"/>
          </p:nvPr>
        </p:nvSpPr>
        <p:spPr>
          <a:xfrm>
            <a:off x="81180" y="627534"/>
            <a:ext cx="8856984" cy="4248472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ru-RU" altLang="ru-RU" sz="1600" kern="0" dirty="0" smtClean="0">
                <a:solidFill>
                  <a:srgbClr val="0F5D9B"/>
                </a:solidFill>
              </a:rPr>
              <a:t>Во </a:t>
            </a:r>
            <a:r>
              <a:rPr lang="ru-RU" altLang="ru-RU" sz="1600" kern="0" dirty="0">
                <a:solidFill>
                  <a:srgbClr val="0F5D9B"/>
                </a:solidFill>
              </a:rPr>
              <a:t>исполнение положений Федерального закона от 31 июля 2020 г. № 304-ФЗ «О внесении изменений в Федеральный закон «Об образовании в Российской Федерации» по вопросам воспитания обучающихся» ООВО необходимо иметь: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ru-RU" altLang="ru-RU" sz="1600" b="1" kern="0" dirty="0">
                <a:solidFill>
                  <a:srgbClr val="0F5D9B"/>
                </a:solidFill>
              </a:rPr>
              <a:t> − Рабочую программу воспитания в образовательной организации высшего образования </a:t>
            </a:r>
            <a:r>
              <a:rPr lang="ru-RU" altLang="ru-RU" sz="1600" kern="0" dirty="0">
                <a:solidFill>
                  <a:srgbClr val="0F5D9B"/>
                </a:solidFill>
              </a:rPr>
              <a:t>(определяет комплекс основных характеристик осуществляемой в образовательной организации воспитательной деятельности); 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ru-RU" altLang="ru-RU" sz="1600" b="1" kern="0" dirty="0">
                <a:solidFill>
                  <a:srgbClr val="0F5D9B"/>
                </a:solidFill>
              </a:rPr>
              <a:t>−</a:t>
            </a:r>
            <a:r>
              <a:rPr lang="ru-RU" altLang="ru-RU" sz="1600" kern="0" dirty="0">
                <a:solidFill>
                  <a:srgbClr val="0F5D9B"/>
                </a:solidFill>
              </a:rPr>
              <a:t> </a:t>
            </a:r>
            <a:r>
              <a:rPr lang="ru-RU" altLang="ru-RU" sz="1600" b="1" kern="0" dirty="0">
                <a:solidFill>
                  <a:srgbClr val="0F5D9B"/>
                </a:solidFill>
              </a:rPr>
              <a:t>Рабочие программы воспитания как часть основных образовательных программ (ОПОП)</a:t>
            </a:r>
            <a:r>
              <a:rPr lang="ru-RU" altLang="ru-RU" sz="1600" kern="0" dirty="0">
                <a:solidFill>
                  <a:srgbClr val="0F5D9B"/>
                </a:solidFill>
              </a:rPr>
              <a:t>, реализуемых ООВО (разрабатывается на период реализации образовательной программы и определяет комплекс ключевых характеристик системы воспитательной работы ООВО (принципы, методологические подходы, цель, задачи, направления, формы, средства и методы воспитания, планируемые результаты и др.));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ru-RU" altLang="ru-RU" sz="1600" kern="0" dirty="0">
                <a:solidFill>
                  <a:srgbClr val="0F5D9B"/>
                </a:solidFill>
              </a:rPr>
              <a:t> </a:t>
            </a:r>
            <a:r>
              <a:rPr lang="ru-RU" altLang="ru-RU" sz="1600" b="1" kern="0" dirty="0">
                <a:solidFill>
                  <a:srgbClr val="0F5D9B"/>
                </a:solidFill>
              </a:rPr>
              <a:t>−</a:t>
            </a:r>
            <a:r>
              <a:rPr lang="ru-RU" altLang="ru-RU" sz="1600" kern="0" dirty="0">
                <a:solidFill>
                  <a:srgbClr val="0F5D9B"/>
                </a:solidFill>
              </a:rPr>
              <a:t> </a:t>
            </a:r>
            <a:r>
              <a:rPr lang="ru-RU" altLang="ru-RU" sz="1600" b="1" kern="0" dirty="0">
                <a:solidFill>
                  <a:srgbClr val="0F5D9B"/>
                </a:solidFill>
              </a:rPr>
              <a:t>Календарный план воспитательной работы образовательной организации высшего образования</a:t>
            </a:r>
            <a:r>
              <a:rPr lang="ru-RU" altLang="ru-RU" sz="1600" kern="0" dirty="0">
                <a:solidFill>
                  <a:srgbClr val="0F5D9B"/>
                </a:solidFill>
              </a:rPr>
              <a:t>, конкретизирующий перечень событий и мероприятий воспитательной направленности, которые организуются и проводятся образовательной организацией и (или) в которых субъекты воспитательного процесса принимают участие</a:t>
            </a:r>
          </a:p>
          <a:p>
            <a:pPr marL="0" indent="0">
              <a:spcBef>
                <a:spcPts val="1200"/>
              </a:spcBef>
              <a:buNone/>
              <a:defRPr/>
            </a:pPr>
            <a:endParaRPr lang="ru-RU" altLang="ru-RU" sz="1600" b="1" kern="0" dirty="0">
              <a:solidFill>
                <a:srgbClr val="0F5D9B"/>
              </a:solidFill>
            </a:endParaRPr>
          </a:p>
        </p:txBody>
      </p:sp>
      <p:sp>
        <p:nvSpPr>
          <p:cNvPr id="92166" name="Rectangle 15"/>
          <p:cNvSpPr txBox="1">
            <a:spLocks noChangeArrowheads="1"/>
          </p:cNvSpPr>
          <p:nvPr/>
        </p:nvSpPr>
        <p:spPr bwMode="auto">
          <a:xfrm>
            <a:off x="8101014" y="4740400"/>
            <a:ext cx="765175" cy="15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9356709-2DF3-472F-86BE-E15FA88511D9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0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0"/>
          <p:cNvSpPr>
            <a:spLocks noGrp="1" noChangeArrowheads="1"/>
          </p:cNvSpPr>
          <p:nvPr>
            <p:ph type="title"/>
          </p:nvPr>
        </p:nvSpPr>
        <p:spPr>
          <a:xfrm>
            <a:off x="251520" y="123478"/>
            <a:ext cx="7488832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400" b="1" dirty="0" smtClean="0">
                <a:solidFill>
                  <a:srgbClr val="85100D"/>
                </a:solidFill>
              </a:rPr>
              <a:t>Функционал Интеллект Инфо: Образовательные программы</a:t>
            </a:r>
            <a:endParaRPr lang="ru-RU" altLang="ru-RU" sz="2400" b="1" dirty="0">
              <a:solidFill>
                <a:srgbClr val="85100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166" name="Rectangle 15"/>
          <p:cNvSpPr txBox="1">
            <a:spLocks noChangeArrowheads="1"/>
          </p:cNvSpPr>
          <p:nvPr/>
        </p:nvSpPr>
        <p:spPr bwMode="auto">
          <a:xfrm>
            <a:off x="8101014" y="4740400"/>
            <a:ext cx="765175" cy="15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9356709-2DF3-472F-86BE-E15FA88511D9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sp>
        <p:nvSpPr>
          <p:cNvPr id="7" name="Объект 11"/>
          <p:cNvSpPr>
            <a:spLocks noGrp="1" noChangeArrowheads="1"/>
          </p:cNvSpPr>
          <p:nvPr>
            <p:ph idx="1"/>
          </p:nvPr>
        </p:nvSpPr>
        <p:spPr>
          <a:xfrm>
            <a:off x="0" y="771550"/>
            <a:ext cx="4067944" cy="432048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defRPr/>
            </a:pPr>
            <a:r>
              <a:rPr lang="ru-RU" altLang="ru-RU" sz="1400" b="1" kern="0" dirty="0">
                <a:solidFill>
                  <a:srgbClr val="0F5D9B"/>
                </a:solidFill>
              </a:rPr>
              <a:t>Разработан функционал автоматизированного создания Рабочих программ воспитания (РПВ) и Календарного плана воспитательной работы (КПВР).</a:t>
            </a:r>
          </a:p>
          <a:p>
            <a:pPr>
              <a:spcBef>
                <a:spcPts val="1200"/>
              </a:spcBef>
              <a:defRPr/>
            </a:pPr>
            <a:r>
              <a:rPr lang="ru-RU" altLang="ru-RU" sz="1400" b="1" kern="0" dirty="0">
                <a:solidFill>
                  <a:srgbClr val="0F5D9B"/>
                </a:solidFill>
              </a:rPr>
              <a:t>Предлагается принцип ведения РПВ и КПВР двух уровней: общевузовский и уровень ОПОП. </a:t>
            </a:r>
            <a:endParaRPr lang="ru-RU" altLang="ru-RU" sz="1400" b="1" kern="0" dirty="0" smtClean="0">
              <a:solidFill>
                <a:srgbClr val="0F5D9B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ru-RU" altLang="ru-RU" sz="1400" b="1" kern="0" dirty="0" smtClean="0">
                <a:solidFill>
                  <a:srgbClr val="0F5D9B"/>
                </a:solidFill>
              </a:rPr>
              <a:t>РПВ </a:t>
            </a:r>
            <a:r>
              <a:rPr lang="ru-RU" altLang="ru-RU" sz="1400" b="1" kern="0" dirty="0">
                <a:solidFill>
                  <a:srgbClr val="0F5D9B"/>
                </a:solidFill>
              </a:rPr>
              <a:t>и КПВР ОПОП предлагается рассматривать как приложения к общевузовским программным документам РПВ и КПВР. </a:t>
            </a:r>
            <a:endParaRPr lang="ru-RU" altLang="ru-RU" sz="1400" b="1" kern="0" dirty="0" smtClean="0">
              <a:solidFill>
                <a:srgbClr val="0F5D9B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ru-RU" altLang="ru-RU" sz="1400" b="1" kern="0" dirty="0" smtClean="0">
                <a:solidFill>
                  <a:srgbClr val="0F5D9B"/>
                </a:solidFill>
              </a:rPr>
              <a:t>Заложены </a:t>
            </a:r>
            <a:r>
              <a:rPr lang="ru-RU" altLang="ru-RU" sz="1400" b="1" kern="0" dirty="0">
                <a:solidFill>
                  <a:srgbClr val="0F5D9B"/>
                </a:solidFill>
              </a:rPr>
              <a:t>списки </a:t>
            </a:r>
            <a:r>
              <a:rPr lang="ru-RU" altLang="ru-RU" sz="1400" b="1" kern="0" dirty="0" smtClean="0">
                <a:solidFill>
                  <a:srgbClr val="0F5D9B"/>
                </a:solidFill>
              </a:rPr>
              <a:t>значений основных характеристик, </a:t>
            </a:r>
            <a:r>
              <a:rPr lang="ru-RU" altLang="ru-RU" sz="1400" b="1" kern="0" dirty="0">
                <a:solidFill>
                  <a:srgbClr val="0F5D9B"/>
                </a:solidFill>
              </a:rPr>
              <a:t>используемых при формировании </a:t>
            </a:r>
            <a:r>
              <a:rPr lang="ru-RU" altLang="ru-RU" sz="1400" b="1" kern="0" dirty="0" smtClean="0">
                <a:solidFill>
                  <a:srgbClr val="0F5D9B"/>
                </a:solidFill>
              </a:rPr>
              <a:t>КПВР (в </a:t>
            </a:r>
            <a:r>
              <a:rPr lang="ru-RU" altLang="ru-RU" sz="1400" b="1" kern="0" dirty="0" err="1" smtClean="0">
                <a:solidFill>
                  <a:srgbClr val="0F5D9B"/>
                </a:solidFill>
              </a:rPr>
              <a:t>т.ч</a:t>
            </a:r>
            <a:r>
              <a:rPr lang="ru-RU" altLang="ru-RU" sz="1400" b="1" kern="0" dirty="0" smtClean="0">
                <a:solidFill>
                  <a:srgbClr val="0F5D9B"/>
                </a:solidFill>
              </a:rPr>
              <a:t>. как образцы). </a:t>
            </a:r>
          </a:p>
          <a:p>
            <a:pPr>
              <a:spcBef>
                <a:spcPts val="1200"/>
              </a:spcBef>
              <a:defRPr/>
            </a:pPr>
            <a:r>
              <a:rPr lang="ru-RU" altLang="ru-RU" sz="1400" b="1" kern="0" dirty="0" smtClean="0">
                <a:solidFill>
                  <a:srgbClr val="0F5D9B"/>
                </a:solidFill>
              </a:rPr>
              <a:t>Обеспечена </a:t>
            </a:r>
            <a:r>
              <a:rPr lang="ru-RU" altLang="ru-RU" sz="1400" b="1" kern="0" dirty="0">
                <a:solidFill>
                  <a:srgbClr val="0F5D9B"/>
                </a:solidFill>
              </a:rPr>
              <a:t>возможность формирования </a:t>
            </a:r>
            <a:r>
              <a:rPr lang="ru-RU" altLang="ru-RU" sz="1400" b="1" kern="0" dirty="0" smtClean="0">
                <a:solidFill>
                  <a:srgbClr val="0F5D9B"/>
                </a:solidFill>
              </a:rPr>
              <a:t>КПВР на бессрочный период действия путем указания регулярности мероприятий.</a:t>
            </a:r>
            <a:endParaRPr lang="ru-RU" altLang="ru-RU" sz="1400" b="1" kern="0" dirty="0">
              <a:solidFill>
                <a:srgbClr val="0F5D9B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99542"/>
            <a:ext cx="3960440" cy="310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2" y="538960"/>
            <a:ext cx="2371429" cy="103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33" b="20116"/>
          <a:stretch/>
        </p:blipFill>
        <p:spPr bwMode="auto">
          <a:xfrm>
            <a:off x="3966632" y="3073685"/>
            <a:ext cx="5136800" cy="201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570" y="2067694"/>
            <a:ext cx="235088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84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0"/>
          <p:cNvSpPr>
            <a:spLocks noGrp="1" noChangeArrowheads="1"/>
          </p:cNvSpPr>
          <p:nvPr>
            <p:ph type="title"/>
          </p:nvPr>
        </p:nvSpPr>
        <p:spPr>
          <a:xfrm>
            <a:off x="251520" y="123478"/>
            <a:ext cx="7488832" cy="432048"/>
          </a:xfrm>
        </p:spPr>
        <p:txBody>
          <a:bodyPr>
            <a:noAutofit/>
          </a:bodyPr>
          <a:lstStyle/>
          <a:p>
            <a:pPr algn="l"/>
            <a:r>
              <a:rPr lang="ru-RU" altLang="ru-RU" sz="2400" b="1" dirty="0" smtClean="0">
                <a:solidFill>
                  <a:srgbClr val="85100D"/>
                </a:solidFill>
              </a:rPr>
              <a:t>Рабочая программа </a:t>
            </a:r>
            <a:r>
              <a:rPr lang="ru-RU" altLang="ru-RU" sz="2400" b="1" dirty="0">
                <a:solidFill>
                  <a:srgbClr val="85100D"/>
                </a:solidFill>
              </a:rPr>
              <a:t>воспитания </a:t>
            </a:r>
            <a:r>
              <a:rPr lang="ru-RU" altLang="ru-RU" sz="2400" b="1" dirty="0" smtClean="0">
                <a:solidFill>
                  <a:srgbClr val="85100D"/>
                </a:solidFill>
              </a:rPr>
              <a:t>ОП</a:t>
            </a:r>
            <a:endParaRPr lang="ru-RU" altLang="ru-RU" sz="2400" b="1" dirty="0">
              <a:solidFill>
                <a:srgbClr val="85100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166" name="Rectangle 15"/>
          <p:cNvSpPr txBox="1">
            <a:spLocks noChangeArrowheads="1"/>
          </p:cNvSpPr>
          <p:nvPr/>
        </p:nvSpPr>
        <p:spPr bwMode="auto">
          <a:xfrm>
            <a:off x="8101014" y="4740400"/>
            <a:ext cx="765175" cy="15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9356709-2DF3-472F-86BE-E15FA88511D9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1" y="627534"/>
            <a:ext cx="5832648" cy="340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46418" y="483518"/>
            <a:ext cx="32620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defRPr/>
            </a:pPr>
            <a:r>
              <a:rPr lang="ru-RU" altLang="ru-RU" sz="1400" kern="0" dirty="0" smtClean="0">
                <a:solidFill>
                  <a:srgbClr val="0F5D9B"/>
                </a:solidFill>
              </a:rPr>
              <a:t>Разрабатывается </a:t>
            </a:r>
            <a:r>
              <a:rPr lang="ru-RU" altLang="ru-RU" sz="1400" kern="0" dirty="0">
                <a:solidFill>
                  <a:srgbClr val="0F5D9B"/>
                </a:solidFill>
              </a:rPr>
              <a:t>на период реализации образовательной программы и определяет комплекс ключевых характеристик системы воспитательной работы ООВО (принципы, методологические подходы, цель, задачи, направления, формы, средства и методы воспитания, планируемые результаты и др</a:t>
            </a:r>
            <a:r>
              <a:rPr lang="ru-RU" altLang="ru-RU" sz="1400" kern="0" dirty="0" smtClean="0">
                <a:solidFill>
                  <a:srgbClr val="0F5D9B"/>
                </a:solidFill>
              </a:rPr>
              <a:t>.);</a:t>
            </a:r>
            <a:endParaRPr lang="ru-RU" altLang="ru-RU" sz="1400" kern="0" dirty="0">
              <a:solidFill>
                <a:srgbClr val="0F5D9B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56" y="2427734"/>
            <a:ext cx="5897544" cy="259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7504" y="4196611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defRPr/>
            </a:pPr>
            <a:r>
              <a:rPr lang="ru-RU" altLang="ru-RU" sz="1400" kern="0" dirty="0" smtClean="0">
                <a:solidFill>
                  <a:srgbClr val="0F5D9B"/>
                </a:solidFill>
              </a:rPr>
              <a:t>Рабочая программа </a:t>
            </a:r>
            <a:r>
              <a:rPr lang="ru-RU" altLang="ru-RU" sz="1400" kern="0" dirty="0">
                <a:solidFill>
                  <a:srgbClr val="0F5D9B"/>
                </a:solidFill>
              </a:rPr>
              <a:t>воспитания как часть </a:t>
            </a:r>
            <a:r>
              <a:rPr lang="ru-RU" altLang="ru-RU" sz="1400" kern="0" dirty="0" smtClean="0">
                <a:solidFill>
                  <a:srgbClr val="0F5D9B"/>
                </a:solidFill>
              </a:rPr>
              <a:t>ОПОП, реализуемой ООВО;</a:t>
            </a:r>
            <a:endParaRPr lang="ru-RU" altLang="ru-RU" sz="1400" kern="0" dirty="0">
              <a:solidFill>
                <a:srgbClr val="0F5D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6" name="Rectangle 15"/>
          <p:cNvSpPr txBox="1">
            <a:spLocks noChangeArrowheads="1"/>
          </p:cNvSpPr>
          <p:nvPr/>
        </p:nvSpPr>
        <p:spPr bwMode="auto">
          <a:xfrm>
            <a:off x="8101014" y="4740400"/>
            <a:ext cx="765175" cy="15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9356709-2DF3-472F-86BE-E15FA88511D9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386" y="699542"/>
            <a:ext cx="3885803" cy="351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" y="10116"/>
            <a:ext cx="4133807" cy="284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1" y="3003798"/>
            <a:ext cx="4824536" cy="199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2" name="Заголовок 10"/>
          <p:cNvSpPr>
            <a:spLocks noGrp="1" noChangeArrowheads="1"/>
          </p:cNvSpPr>
          <p:nvPr>
            <p:ph type="title"/>
          </p:nvPr>
        </p:nvSpPr>
        <p:spPr>
          <a:xfrm>
            <a:off x="4283968" y="123478"/>
            <a:ext cx="2520280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400" b="1" dirty="0" smtClean="0">
                <a:solidFill>
                  <a:srgbClr val="85100D"/>
                </a:solidFill>
              </a:rPr>
              <a:t>Печатные формы</a:t>
            </a:r>
            <a:endParaRPr lang="ru-RU" altLang="ru-RU" sz="2400" b="1" dirty="0">
              <a:solidFill>
                <a:srgbClr val="85100D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66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0"/>
          <p:cNvSpPr>
            <a:spLocks noGrp="1" noChangeArrowheads="1"/>
          </p:cNvSpPr>
          <p:nvPr>
            <p:ph type="title"/>
          </p:nvPr>
        </p:nvSpPr>
        <p:spPr>
          <a:xfrm>
            <a:off x="323528" y="195486"/>
            <a:ext cx="5761037" cy="737959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УМС по направлению подготовки 09.00.03 «Прикладная информатика»</a:t>
            </a:r>
          </a:p>
        </p:txBody>
      </p:sp>
      <p:sp>
        <p:nvSpPr>
          <p:cNvPr id="57347" name="Объект 11"/>
          <p:cNvSpPr>
            <a:spLocks noGrp="1" noChangeArrowheads="1"/>
          </p:cNvSpPr>
          <p:nvPr>
            <p:ph idx="1"/>
          </p:nvPr>
        </p:nvSpPr>
        <p:spPr>
          <a:xfrm>
            <a:off x="251520" y="1131591"/>
            <a:ext cx="8614669" cy="3762748"/>
          </a:xfrm>
        </p:spPr>
        <p:txBody>
          <a:bodyPr>
            <a:noAutofit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ru-RU" altLang="ru-RU" sz="2200" b="1" kern="0" dirty="0">
                <a:solidFill>
                  <a:srgbClr val="0F5D9B"/>
                </a:solidFill>
              </a:rPr>
              <a:t>Методология регулярно обсуждается с профессиональным сообществом, в том числе на заседаниях УМС в РЭУ им. Г.В. Плеханова (1 декабря в 2021 г.). 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ru-RU" altLang="ru-RU" sz="2200" b="1" kern="0" dirty="0">
                <a:solidFill>
                  <a:srgbClr val="0F5D9B"/>
                </a:solidFill>
              </a:rPr>
              <a:t>Одним из очевидных выводов является необходимость создания автоматизированной технологии разработки содержания ОП на уровне </a:t>
            </a:r>
            <a:r>
              <a:rPr lang="ru-RU" altLang="ru-RU" sz="2200" b="1" kern="0" dirty="0" err="1">
                <a:solidFill>
                  <a:srgbClr val="0F5D9B"/>
                </a:solidFill>
              </a:rPr>
              <a:t>Минобрнауки</a:t>
            </a:r>
            <a:r>
              <a:rPr lang="ru-RU" altLang="ru-RU" sz="2200" b="1" kern="0" dirty="0">
                <a:solidFill>
                  <a:srgbClr val="0F5D9B"/>
                </a:solidFill>
              </a:rPr>
              <a:t> РФ, которая позволяла бы автоматически соблюдать требования государства к структуре и содержанию ОП, развивать их на высоком методическом уровне и оперативно доводить до всех образовательных организаций.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altLang="ru-RU" sz="2000" b="1" kern="0" dirty="0">
              <a:solidFill>
                <a:srgbClr val="0F5D9B"/>
              </a:solidFill>
            </a:endParaRPr>
          </a:p>
        </p:txBody>
      </p:sp>
      <p:sp>
        <p:nvSpPr>
          <p:cNvPr id="92166" name="Rectangle 15"/>
          <p:cNvSpPr txBox="1">
            <a:spLocks noChangeArrowheads="1"/>
          </p:cNvSpPr>
          <p:nvPr/>
        </p:nvSpPr>
        <p:spPr bwMode="auto">
          <a:xfrm>
            <a:off x="8101014" y="4740400"/>
            <a:ext cx="765175" cy="15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9356709-2DF3-472F-86BE-E15FA88511D9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5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Заголовок 10"/>
          <p:cNvSpPr>
            <a:spLocks noGrp="1" noChangeArrowheads="1"/>
          </p:cNvSpPr>
          <p:nvPr>
            <p:ph type="title"/>
          </p:nvPr>
        </p:nvSpPr>
        <p:spPr>
          <a:xfrm>
            <a:off x="179512" y="51470"/>
            <a:ext cx="6624736" cy="1224136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Цифровая трансформация ВО </a:t>
            </a:r>
            <a:r>
              <a:rPr lang="ru-RU" altLang="ru-RU" sz="2400" b="1" dirty="0" smtClean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невозможна </a:t>
            </a:r>
            <a: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без </a:t>
            </a:r>
            <a:r>
              <a:rPr lang="ru-RU" altLang="ru-RU" sz="2400" b="1" dirty="0" err="1">
                <a:solidFill>
                  <a:srgbClr val="85100D"/>
                </a:solidFill>
                <a:latin typeface="+mn-lt"/>
                <a:ea typeface="+mn-ea"/>
                <a:cs typeface="+mn-cs"/>
              </a:rPr>
              <a:t>цифровизации</a:t>
            </a:r>
            <a: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 документооборота ОП ВО</a:t>
            </a:r>
            <a:b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</a:br>
            <a: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на основе единой методологии</a:t>
            </a:r>
          </a:p>
        </p:txBody>
      </p:sp>
      <p:sp>
        <p:nvSpPr>
          <p:cNvPr id="57347" name="Объект 11"/>
          <p:cNvSpPr>
            <a:spLocks noGrp="1" noChangeArrowheads="1"/>
          </p:cNvSpPr>
          <p:nvPr>
            <p:ph idx="1"/>
          </p:nvPr>
        </p:nvSpPr>
        <p:spPr>
          <a:xfrm>
            <a:off x="250826" y="1563639"/>
            <a:ext cx="8785225" cy="3456384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altLang="ru-RU" sz="2200" b="1" dirty="0">
                <a:solidFill>
                  <a:srgbClr val="632523"/>
                </a:solidFill>
                <a:cs typeface="Arial" charset="0"/>
              </a:rPr>
              <a:t>Это требует на уровне </a:t>
            </a:r>
            <a:r>
              <a:rPr lang="ru-RU" altLang="ru-RU" sz="2200" b="1" dirty="0" smtClean="0">
                <a:solidFill>
                  <a:srgbClr val="632523"/>
                </a:solidFill>
                <a:cs typeface="Arial" charset="0"/>
              </a:rPr>
              <a:t>министерства: </a:t>
            </a:r>
            <a:endParaRPr lang="ru-RU" altLang="ru-RU" sz="2200" b="1" dirty="0">
              <a:solidFill>
                <a:srgbClr val="632523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ru-RU" altLang="ru-RU" sz="2000" b="1" kern="0" dirty="0">
                <a:solidFill>
                  <a:srgbClr val="0F5D9B"/>
                </a:solidFill>
              </a:rPr>
              <a:t>Создания единой эталонной модели/стандарта  документооборота ОП ВО, с условием постоянного развития и совершенствования. </a:t>
            </a:r>
          </a:p>
          <a:p>
            <a:pPr eaLnBrk="1" hangingPunct="1">
              <a:defRPr/>
            </a:pPr>
            <a:r>
              <a:rPr lang="ru-RU" altLang="ru-RU" sz="2000" b="1" kern="0" dirty="0">
                <a:solidFill>
                  <a:srgbClr val="0F5D9B"/>
                </a:solidFill>
              </a:rPr>
              <a:t>Проработку методологических и технологических вопросов построения структуры и содержания ОП ВО в практической деятельности вуза, до уровня преподавателя дисциплины.</a:t>
            </a:r>
          </a:p>
          <a:p>
            <a:pPr eaLnBrk="1" hangingPunct="1">
              <a:defRPr/>
            </a:pPr>
            <a:r>
              <a:rPr lang="ru-RU" altLang="ru-RU" sz="2000" b="1" kern="0" dirty="0">
                <a:solidFill>
                  <a:srgbClr val="0F5D9B"/>
                </a:solidFill>
              </a:rPr>
              <a:t>Разработку единого автоматизированного сервиса(-</a:t>
            </a:r>
            <a:r>
              <a:rPr lang="ru-RU" altLang="ru-RU" sz="2000" b="1" kern="0" dirty="0" err="1">
                <a:solidFill>
                  <a:srgbClr val="0F5D9B"/>
                </a:solidFill>
              </a:rPr>
              <a:t>ов</a:t>
            </a:r>
            <a:r>
              <a:rPr lang="ru-RU" altLang="ru-RU" sz="2000" b="1" kern="0" dirty="0">
                <a:solidFill>
                  <a:srgbClr val="0F5D9B"/>
                </a:solidFill>
              </a:rPr>
              <a:t>) (или программного продукта) разработки и актуализации структуры и содержания ОП ВО, в том числе позволяющего учитывать отраслевую и региональную специфику вузов.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altLang="ru-RU" sz="2000" b="1" kern="0" dirty="0">
              <a:solidFill>
                <a:srgbClr val="0F5D9B"/>
              </a:solidFill>
            </a:endParaRPr>
          </a:p>
        </p:txBody>
      </p:sp>
      <p:sp>
        <p:nvSpPr>
          <p:cNvPr id="93190" name="Rectangle 15"/>
          <p:cNvSpPr txBox="1">
            <a:spLocks noChangeArrowheads="1"/>
          </p:cNvSpPr>
          <p:nvPr/>
        </p:nvSpPr>
        <p:spPr bwMode="auto">
          <a:xfrm>
            <a:off x="8101014" y="4740400"/>
            <a:ext cx="765175" cy="15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E904B6B-3099-4463-8A22-912C618A6913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9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003" y="4154953"/>
            <a:ext cx="2997213" cy="78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912544" y="2355726"/>
            <a:ext cx="2195959" cy="2677640"/>
          </a:xfrm>
          <a:prstGeom prst="rect">
            <a:avLst/>
          </a:prstGeom>
          <a:solidFill>
            <a:schemeClr val="bg1"/>
          </a:solidFill>
        </p:spPr>
        <p:txBody>
          <a:bodyPr wrap="square" lIns="91424" tIns="45712" rIns="91424" bIns="45712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rgbClr val="0F5D9B"/>
                </a:solidFill>
              </a:rPr>
              <a:t>Сокращение </a:t>
            </a:r>
            <a:r>
              <a:rPr lang="ru-RU" sz="1400" dirty="0">
                <a:solidFill>
                  <a:srgbClr val="0F5D9B"/>
                </a:solidFill>
              </a:rPr>
              <a:t>трудозатрат в подразделениях: 25%.</a:t>
            </a:r>
          </a:p>
          <a:p>
            <a:pPr>
              <a:defRPr/>
            </a:pPr>
            <a:endParaRPr lang="ru-RU" sz="1400" dirty="0" smtClean="0">
              <a:solidFill>
                <a:srgbClr val="0F5D9B"/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srgbClr val="0F5D9B"/>
                </a:solidFill>
              </a:rPr>
              <a:t>Стандартизация </a:t>
            </a:r>
            <a:r>
              <a:rPr lang="ru-RU" sz="1400" dirty="0">
                <a:solidFill>
                  <a:srgbClr val="0F5D9B"/>
                </a:solidFill>
              </a:rPr>
              <a:t>и унификация процессов</a:t>
            </a:r>
            <a:r>
              <a:rPr lang="ru-RU" sz="1400" dirty="0" smtClean="0">
                <a:solidFill>
                  <a:srgbClr val="0F5D9B"/>
                </a:solidFill>
              </a:rPr>
              <a:t>.</a:t>
            </a:r>
          </a:p>
          <a:p>
            <a:pPr>
              <a:defRPr/>
            </a:pPr>
            <a:endParaRPr lang="ru-RU" sz="1400" dirty="0">
              <a:solidFill>
                <a:srgbClr val="0F5D9B"/>
              </a:solidFill>
            </a:endParaRPr>
          </a:p>
          <a:p>
            <a:pPr>
              <a:defRPr/>
            </a:pPr>
            <a:r>
              <a:rPr lang="ru-RU" sz="1400" dirty="0">
                <a:solidFill>
                  <a:srgbClr val="0F5D9B"/>
                </a:solidFill>
              </a:rPr>
              <a:t>Сокращение общего времени подготовки ОПОП до 50%. </a:t>
            </a:r>
            <a:endParaRPr lang="ru-RU" sz="1400" dirty="0" smtClean="0">
              <a:solidFill>
                <a:srgbClr val="0F5D9B"/>
              </a:solidFill>
            </a:endParaRPr>
          </a:p>
          <a:p>
            <a:pPr>
              <a:defRPr/>
            </a:pPr>
            <a:endParaRPr lang="ru-RU" sz="1400" dirty="0">
              <a:solidFill>
                <a:srgbClr val="0F5D9B"/>
              </a:solidFill>
            </a:endParaRPr>
          </a:p>
          <a:p>
            <a:pPr>
              <a:defRPr/>
            </a:pPr>
            <a:r>
              <a:rPr lang="ru-RU" sz="1400" dirty="0">
                <a:solidFill>
                  <a:srgbClr val="0F5D9B"/>
                </a:solidFill>
              </a:rPr>
              <a:t>Ускорение получения отчётности: 50</a:t>
            </a:r>
            <a:r>
              <a:rPr lang="ru-RU" sz="1400" dirty="0" smtClean="0">
                <a:solidFill>
                  <a:srgbClr val="0F5D9B"/>
                </a:solidFill>
              </a:rPr>
              <a:t>%.</a:t>
            </a:r>
            <a:endParaRPr lang="ru-RU" sz="1400" dirty="0">
              <a:solidFill>
                <a:srgbClr val="0F5D9B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" t="18600" b="12143"/>
          <a:stretch/>
        </p:blipFill>
        <p:spPr bwMode="auto">
          <a:xfrm>
            <a:off x="1619672" y="843558"/>
            <a:ext cx="2801607" cy="83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398" y="2923072"/>
            <a:ext cx="1417712" cy="160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3"/>
          <p:cNvSpPr txBox="1">
            <a:spLocks/>
          </p:cNvSpPr>
          <p:nvPr/>
        </p:nvSpPr>
        <p:spPr bwMode="auto">
          <a:xfrm>
            <a:off x="399519" y="94061"/>
            <a:ext cx="7133976" cy="3071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Клиенты, пользователи технологии - более </a:t>
            </a:r>
            <a:r>
              <a:rPr lang="ru-RU" altLang="ru-RU" sz="2400" b="1" dirty="0" smtClean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24 </a:t>
            </a:r>
            <a: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вузов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20781" y="602501"/>
            <a:ext cx="2387721" cy="1815866"/>
          </a:xfrm>
          <a:prstGeom prst="rect">
            <a:avLst/>
          </a:prstGeom>
          <a:solidFill>
            <a:schemeClr val="bg1"/>
          </a:solidFill>
        </p:spPr>
        <p:txBody>
          <a:bodyPr wrap="square" lIns="91424" tIns="45712" rIns="91424" bIns="45712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F5D9B"/>
                </a:solidFill>
              </a:rPr>
              <a:t>Количество пользователей:  ~  </a:t>
            </a:r>
            <a:r>
              <a:rPr lang="ru-RU" sz="1400" dirty="0" smtClean="0">
                <a:solidFill>
                  <a:srgbClr val="0F5D9B"/>
                </a:solidFill>
              </a:rPr>
              <a:t>200-500</a:t>
            </a:r>
            <a:r>
              <a:rPr lang="ru-RU" sz="1400" dirty="0">
                <a:solidFill>
                  <a:srgbClr val="0F5D9B"/>
                </a:solidFill>
              </a:rPr>
              <a:t>. </a:t>
            </a:r>
          </a:p>
          <a:p>
            <a:pPr>
              <a:defRPr/>
            </a:pPr>
            <a:endParaRPr lang="ru-RU" sz="1400" dirty="0" smtClean="0">
              <a:solidFill>
                <a:srgbClr val="0F5D9B"/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srgbClr val="0F5D9B"/>
                </a:solidFill>
              </a:rPr>
              <a:t>Актуализируемые </a:t>
            </a:r>
            <a:r>
              <a:rPr lang="ru-RU" sz="1400" dirty="0">
                <a:solidFill>
                  <a:srgbClr val="0F5D9B"/>
                </a:solidFill>
              </a:rPr>
              <a:t>ОПОП:      ~ </a:t>
            </a:r>
            <a:r>
              <a:rPr lang="ru-RU" sz="1400" dirty="0" smtClean="0">
                <a:solidFill>
                  <a:srgbClr val="0F5D9B"/>
                </a:solidFill>
              </a:rPr>
              <a:t>10 - 50 шт</a:t>
            </a:r>
            <a:r>
              <a:rPr lang="ru-RU" sz="1400" dirty="0">
                <a:solidFill>
                  <a:srgbClr val="0F5D9B"/>
                </a:solidFill>
              </a:rPr>
              <a:t>./уч. год. </a:t>
            </a:r>
          </a:p>
          <a:p>
            <a:pPr>
              <a:defRPr/>
            </a:pPr>
            <a:endParaRPr lang="ru-RU" sz="1400" dirty="0" smtClean="0">
              <a:solidFill>
                <a:srgbClr val="0F5D9B"/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srgbClr val="0F5D9B"/>
                </a:solidFill>
              </a:rPr>
              <a:t>Количество </a:t>
            </a:r>
            <a:r>
              <a:rPr lang="ru-RU" sz="1400" dirty="0">
                <a:solidFill>
                  <a:srgbClr val="0F5D9B"/>
                </a:solidFill>
              </a:rPr>
              <a:t>РП:</a:t>
            </a:r>
          </a:p>
          <a:p>
            <a:pPr>
              <a:defRPr/>
            </a:pPr>
            <a:r>
              <a:rPr lang="ru-RU" sz="1400" dirty="0">
                <a:solidFill>
                  <a:srgbClr val="0F5D9B"/>
                </a:solidFill>
              </a:rPr>
              <a:t> ~ </a:t>
            </a:r>
            <a:r>
              <a:rPr lang="ru-RU" sz="1400" dirty="0" smtClean="0">
                <a:solidFill>
                  <a:srgbClr val="0F5D9B"/>
                </a:solidFill>
              </a:rPr>
              <a:t>900 </a:t>
            </a:r>
            <a:r>
              <a:rPr lang="ru-RU" sz="1400" dirty="0">
                <a:solidFill>
                  <a:srgbClr val="0F5D9B"/>
                </a:solidFill>
              </a:rPr>
              <a:t>- </a:t>
            </a:r>
            <a:r>
              <a:rPr lang="ru-RU" sz="1400" dirty="0" smtClean="0">
                <a:solidFill>
                  <a:srgbClr val="0F5D9B"/>
                </a:solidFill>
              </a:rPr>
              <a:t>3000 </a:t>
            </a:r>
            <a:r>
              <a:rPr lang="ru-RU" sz="1400" dirty="0">
                <a:solidFill>
                  <a:srgbClr val="0F5D9B"/>
                </a:solidFill>
              </a:rPr>
              <a:t>шт./уч. год</a:t>
            </a:r>
            <a:r>
              <a:rPr lang="ru-RU" sz="1400" dirty="0" smtClean="0">
                <a:solidFill>
                  <a:srgbClr val="0F5D9B"/>
                </a:solidFill>
              </a:rPr>
              <a:t>.</a:t>
            </a:r>
            <a:endParaRPr lang="ru-RU" sz="1400" dirty="0">
              <a:solidFill>
                <a:srgbClr val="0F5D9B"/>
              </a:solidFill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99018" y="4279317"/>
            <a:ext cx="16196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ru-RU" altLang="ru-RU" sz="1100" b="1" i="1" dirty="0">
                <a:solidFill>
                  <a:srgbClr val="17375E"/>
                </a:solidFill>
                <a:latin typeface="Calibri" pitchFamily="34" charset="0"/>
                <a:ea typeface="Kokila"/>
                <a:cs typeface="Kokila"/>
              </a:rPr>
              <a:t>НОВОСИБИРСКИЙ ГОСУДАРСТВЕННЫЙ ПЕДАГОГИЧЕСКИЙ  УНИВЕРСИТЕТ</a:t>
            </a:r>
            <a:endParaRPr lang="ru-RU" altLang="ru-RU" sz="1100" dirty="0">
              <a:solidFill>
                <a:srgbClr val="17375E"/>
              </a:solidFill>
              <a:latin typeface="Calibri" pitchFamily="34" charset="0"/>
              <a:ea typeface="Kokila"/>
              <a:cs typeface="Kokila"/>
            </a:endParaRPr>
          </a:p>
        </p:txBody>
      </p:sp>
      <p:pic>
        <p:nvPicPr>
          <p:cNvPr id="12" name="Рисунок 3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99499"/>
            <a:ext cx="2016224" cy="65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t="4510" r="6935" b="8652"/>
          <a:stretch>
            <a:fillRect/>
          </a:stretch>
        </p:blipFill>
        <p:spPr bwMode="auto">
          <a:xfrm>
            <a:off x="1982798" y="4266635"/>
            <a:ext cx="1149042" cy="87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02" y="843558"/>
            <a:ext cx="1265785" cy="173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Заголовок 12"/>
          <p:cNvSpPr txBox="1">
            <a:spLocks/>
          </p:cNvSpPr>
          <p:nvPr/>
        </p:nvSpPr>
        <p:spPr>
          <a:xfrm>
            <a:off x="455745" y="517006"/>
            <a:ext cx="6486654" cy="398560"/>
          </a:xfrm>
          <a:prstGeom prst="rect">
            <a:avLst/>
          </a:prstGeom>
        </p:spPr>
        <p:txBody>
          <a:bodyPr lIns="68580" tIns="34290" rIns="68580" bIns="34290">
            <a:normAutofit fontScale="6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ru-RU" altLang="ru-RU" sz="2700" b="1" dirty="0" smtClean="0">
                <a:solidFill>
                  <a:srgbClr val="D9241C"/>
                </a:solidFill>
                <a:latin typeface="Arial" charset="0"/>
                <a:ea typeface="+mn-ea"/>
                <a:cs typeface="+mn-cs"/>
              </a:rPr>
              <a:t>Вузы активно внедряющие и использующие подсистему</a:t>
            </a:r>
            <a:endParaRPr lang="ru-RU" altLang="ru-RU" sz="2300" b="1" dirty="0">
              <a:solidFill>
                <a:srgbClr val="D9241C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879" y="3494089"/>
            <a:ext cx="784480" cy="71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4572000" y="3435846"/>
            <a:ext cx="144686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ru-RU" altLang="ru-RU" sz="1100" b="1" i="1" dirty="0">
                <a:solidFill>
                  <a:srgbClr val="17375E"/>
                </a:solidFill>
                <a:latin typeface="Calibri" pitchFamily="34" charset="0"/>
                <a:ea typeface="Kokila"/>
                <a:cs typeface="Kokila"/>
              </a:rPr>
              <a:t>МУРМАНСКИЙ </a:t>
            </a:r>
          </a:p>
          <a:p>
            <a:pPr algn="r"/>
            <a:r>
              <a:rPr lang="ru-RU" altLang="ru-RU" sz="1100" b="1" i="1" dirty="0">
                <a:solidFill>
                  <a:srgbClr val="17375E"/>
                </a:solidFill>
                <a:latin typeface="Calibri" pitchFamily="34" charset="0"/>
                <a:ea typeface="Kokila"/>
                <a:cs typeface="Kokila"/>
              </a:rPr>
              <a:t>ГОСУДАРСТВЕННЫЙ </a:t>
            </a:r>
          </a:p>
          <a:p>
            <a:pPr algn="r"/>
            <a:r>
              <a:rPr lang="ru-RU" altLang="ru-RU" sz="1100" b="1" i="1" dirty="0">
                <a:solidFill>
                  <a:srgbClr val="17375E"/>
                </a:solidFill>
                <a:latin typeface="Calibri" pitchFamily="34" charset="0"/>
                <a:ea typeface="Kokila"/>
                <a:cs typeface="Kokila"/>
              </a:rPr>
              <a:t>ТЕХНИЧЕСКИЙ УНИВЕРСИТЕТ</a:t>
            </a:r>
            <a:endParaRPr lang="ru-RU" altLang="ru-RU" sz="1100" dirty="0">
              <a:solidFill>
                <a:srgbClr val="17375E"/>
              </a:solidFill>
              <a:latin typeface="Calibri" pitchFamily="34" charset="0"/>
              <a:ea typeface="Kokila"/>
              <a:cs typeface="Kokil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421" y="1001950"/>
            <a:ext cx="2039795" cy="82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3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736" y="1635646"/>
            <a:ext cx="1286095" cy="128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52602"/>
            <a:ext cx="1668295" cy="54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5295432" y="1946325"/>
            <a:ext cx="144686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ru-RU" altLang="ru-RU" sz="1100" b="1" i="1" dirty="0" smtClean="0">
                <a:solidFill>
                  <a:srgbClr val="17375E"/>
                </a:solidFill>
                <a:latin typeface="Calibri" pitchFamily="34" charset="0"/>
                <a:ea typeface="Kokila"/>
                <a:cs typeface="Kokila"/>
              </a:rPr>
              <a:t>САМАРСКИЙ ГОСУДАРСТВЕННЫЙ УНИВЕРСИТЕТ ПУТЕЙ СООБЩЕНИЯ</a:t>
            </a:r>
            <a:endParaRPr lang="ru-RU" altLang="ru-RU" sz="1100" b="1" i="1" dirty="0">
              <a:solidFill>
                <a:srgbClr val="17375E"/>
              </a:solidFill>
              <a:latin typeface="Calibri" pitchFamily="34" charset="0"/>
              <a:ea typeface="Kokila"/>
              <a:cs typeface="Kokila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70" y="2640195"/>
            <a:ext cx="1450665" cy="144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96" y="2951472"/>
            <a:ext cx="1215879" cy="12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27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 2"/>
          <p:cNvSpPr>
            <a:spLocks noGrp="1"/>
          </p:cNvSpPr>
          <p:nvPr/>
        </p:nvSpPr>
        <p:spPr bwMode="auto">
          <a:xfrm>
            <a:off x="1614488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400">
              <a:latin typeface="Futura PT Book" pitchFamily="34" charset="-52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215008" y="123478"/>
            <a:ext cx="6589240" cy="1427530"/>
          </a:xfrm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2400" b="1" dirty="0" smtClean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СИБИРСКИЙ ГОСУДАРСТВЕННЫЙ МЕДИЦИНСКИЙ УНИВЕРСИТЕТ (</a:t>
            </a:r>
            <a:r>
              <a:rPr lang="ru-RU" altLang="ru-RU" sz="2400" b="1" dirty="0" err="1" smtClean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г.Томск</a:t>
            </a:r>
            <a: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altLang="ru-RU" sz="2400" b="1" dirty="0" smtClean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altLang="ru-RU" sz="2400" b="1" dirty="0" smtClean="0">
                <a:solidFill>
                  <a:srgbClr val="85100D"/>
                </a:solidFill>
                <a:latin typeface="+mn-lt"/>
                <a:ea typeface="+mn-ea"/>
                <a:cs typeface="+mn-cs"/>
              </a:rPr>
            </a:br>
            <a:r>
              <a:rPr lang="ru-RU" altLang="ru-RU" sz="2400" b="1" dirty="0" smtClean="0">
                <a:solidFill>
                  <a:srgbClr val="85100D"/>
                </a:solidFill>
              </a:rPr>
              <a:t>Проект </a:t>
            </a:r>
            <a:r>
              <a:rPr lang="ru-RU" altLang="ru-RU" sz="2400" b="1" dirty="0">
                <a:solidFill>
                  <a:srgbClr val="85100D"/>
                </a:solidFill>
              </a:rPr>
              <a:t>автоматизации </a:t>
            </a:r>
            <a:r>
              <a:rPr lang="ru-RU" altLang="ru-RU" sz="2400" b="1" dirty="0" smtClean="0">
                <a:solidFill>
                  <a:srgbClr val="85100D"/>
                </a:solidFill>
              </a:rPr>
              <a:t>ОП 2020-2021</a:t>
            </a:r>
            <a:endParaRPr lang="ru-RU" altLang="ru-RU" sz="2400" b="1" dirty="0">
              <a:solidFill>
                <a:srgbClr val="85100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424"/>
          <p:cNvSpPr>
            <a:spLocks noChangeArrowheads="1"/>
          </p:cNvSpPr>
          <p:nvPr/>
        </p:nvSpPr>
        <p:spPr bwMode="auto">
          <a:xfrm>
            <a:off x="298920" y="1470139"/>
            <a:ext cx="8568952" cy="3477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285750" indent="-285750">
              <a:buFont typeface="Wingdings" pitchFamily="2" charset="2"/>
              <a:buChar char="§"/>
              <a:defRPr/>
            </a:pPr>
            <a:r>
              <a:rPr lang="ru-RU" altLang="ru-RU" sz="2000" b="1" u="none" dirty="0" smtClean="0">
                <a:solidFill>
                  <a:srgbClr val="632523"/>
                </a:solidFill>
                <a:latin typeface="+mn-lt"/>
              </a:rPr>
              <a:t>4 </a:t>
            </a:r>
            <a:r>
              <a:rPr lang="ru-RU" altLang="ru-RU" sz="2000" b="1" u="none" dirty="0">
                <a:solidFill>
                  <a:srgbClr val="632523"/>
                </a:solidFill>
                <a:latin typeface="+mn-lt"/>
              </a:rPr>
              <a:t>факультета реализующих Образовательные программы  </a:t>
            </a:r>
            <a:r>
              <a:rPr lang="ru-RU" altLang="ru-RU" sz="2000" b="1" u="none" dirty="0" smtClean="0">
                <a:solidFill>
                  <a:srgbClr val="632523"/>
                </a:solidFill>
                <a:latin typeface="+mn-lt"/>
              </a:rPr>
              <a:t>(ОП) </a:t>
            </a:r>
            <a:r>
              <a:rPr lang="ru-RU" altLang="ru-RU" sz="2000" b="1" u="none" dirty="0" err="1" smtClean="0">
                <a:solidFill>
                  <a:srgbClr val="632523"/>
                </a:solidFill>
                <a:latin typeface="+mn-lt"/>
              </a:rPr>
              <a:t>бакалавриата</a:t>
            </a:r>
            <a:r>
              <a:rPr lang="ru-RU" altLang="ru-RU" sz="2000" b="1" u="none" dirty="0">
                <a:solidFill>
                  <a:srgbClr val="632523"/>
                </a:solidFill>
                <a:latin typeface="+mn-lt"/>
              </a:rPr>
              <a:t>, </a:t>
            </a:r>
            <a:r>
              <a:rPr lang="ru-RU" altLang="ru-RU" sz="2000" b="1" u="none" dirty="0" err="1">
                <a:solidFill>
                  <a:srgbClr val="632523"/>
                </a:solidFill>
                <a:latin typeface="+mn-lt"/>
              </a:rPr>
              <a:t>специалитета</a:t>
            </a:r>
            <a:r>
              <a:rPr lang="ru-RU" altLang="ru-RU" sz="2000" b="1" u="none" dirty="0">
                <a:solidFill>
                  <a:srgbClr val="632523"/>
                </a:solidFill>
                <a:latin typeface="+mn-lt"/>
              </a:rPr>
              <a:t>, магистратуры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ru-RU" altLang="ru-RU" sz="2000" b="1" u="none" dirty="0">
                <a:solidFill>
                  <a:srgbClr val="632523"/>
                </a:solidFill>
                <a:latin typeface="+mn-lt"/>
              </a:rPr>
              <a:t>55 кафедр и подразделений реализующих ОПОП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altLang="ru-RU" sz="2000" b="1" u="none" dirty="0">
                <a:solidFill>
                  <a:srgbClr val="632523"/>
                </a:solidFill>
                <a:latin typeface="+mn-lt"/>
              </a:rPr>
              <a:t>~</a:t>
            </a:r>
            <a:r>
              <a:rPr lang="ru-RU" altLang="ru-RU" sz="2000" b="1" u="none" dirty="0">
                <a:solidFill>
                  <a:srgbClr val="632523"/>
                </a:solidFill>
                <a:latin typeface="+mn-lt"/>
              </a:rPr>
              <a:t> 6800 студентов (</a:t>
            </a:r>
            <a:r>
              <a:rPr lang="ru-RU" altLang="ru-RU" sz="2000" b="1" u="none" dirty="0" err="1">
                <a:solidFill>
                  <a:srgbClr val="632523"/>
                </a:solidFill>
                <a:latin typeface="+mn-lt"/>
              </a:rPr>
              <a:t>специалитет</a:t>
            </a:r>
            <a:r>
              <a:rPr lang="ru-RU" altLang="ru-RU" sz="2000" b="1" u="none" dirty="0">
                <a:solidFill>
                  <a:srgbClr val="632523"/>
                </a:solidFill>
                <a:latin typeface="+mn-lt"/>
              </a:rPr>
              <a:t>, </a:t>
            </a:r>
            <a:r>
              <a:rPr lang="ru-RU" altLang="ru-RU" sz="2000" b="1" u="none" dirty="0" err="1">
                <a:solidFill>
                  <a:srgbClr val="632523"/>
                </a:solidFill>
                <a:latin typeface="+mn-lt"/>
              </a:rPr>
              <a:t>бакалавриат</a:t>
            </a:r>
            <a:r>
              <a:rPr lang="ru-RU" altLang="ru-RU" sz="2000" b="1" u="none" dirty="0">
                <a:solidFill>
                  <a:srgbClr val="632523"/>
                </a:solidFill>
                <a:latin typeface="+mn-lt"/>
              </a:rPr>
              <a:t>, магистратура)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ru-RU" altLang="ru-RU" sz="2000" b="1" u="none" dirty="0">
                <a:solidFill>
                  <a:srgbClr val="632523"/>
                </a:solidFill>
                <a:latin typeface="+mn-lt"/>
              </a:rPr>
              <a:t>Свыше 75</a:t>
            </a:r>
            <a:r>
              <a:rPr lang="en-US" altLang="ru-RU" sz="2000" b="1" u="none" dirty="0">
                <a:solidFill>
                  <a:srgbClr val="632523"/>
                </a:solidFill>
                <a:latin typeface="+mn-lt"/>
              </a:rPr>
              <a:t>0</a:t>
            </a:r>
            <a:r>
              <a:rPr lang="ru-RU" altLang="ru-RU" sz="2000" b="1" u="none" dirty="0">
                <a:solidFill>
                  <a:srgbClr val="632523"/>
                </a:solidFill>
                <a:latin typeface="+mn-lt"/>
              </a:rPr>
              <a:t> преподавателей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ru-RU" altLang="ru-RU" sz="2000" b="1" u="none" dirty="0">
                <a:solidFill>
                  <a:srgbClr val="632523"/>
                </a:solidFill>
                <a:latin typeface="+mn-lt"/>
              </a:rPr>
              <a:t>Образовательные программы по </a:t>
            </a:r>
            <a:r>
              <a:rPr lang="ru-RU" altLang="ru-RU" sz="2000" b="1" u="none" dirty="0" smtClean="0">
                <a:solidFill>
                  <a:srgbClr val="632523"/>
                </a:solidFill>
                <a:latin typeface="+mn-lt"/>
              </a:rPr>
              <a:t>12 </a:t>
            </a:r>
            <a:r>
              <a:rPr lang="ru-RU" altLang="ru-RU" sz="2000" b="1" u="none" dirty="0">
                <a:solidFill>
                  <a:srgbClr val="632523"/>
                </a:solidFill>
                <a:latin typeface="+mn-lt"/>
              </a:rPr>
              <a:t>разным специальностям, </a:t>
            </a:r>
            <a:r>
              <a:rPr lang="ru-RU" altLang="ru-RU" sz="2000" b="1" u="none" dirty="0" smtClean="0">
                <a:solidFill>
                  <a:srgbClr val="632523"/>
                </a:solidFill>
                <a:latin typeface="+mn-lt"/>
              </a:rPr>
              <a:t>направлениям </a:t>
            </a:r>
            <a:r>
              <a:rPr lang="ru-RU" altLang="ru-RU" sz="2000" b="1" u="none" dirty="0">
                <a:solidFill>
                  <a:srgbClr val="632523"/>
                </a:solidFill>
                <a:latin typeface="+mn-lt"/>
              </a:rPr>
              <a:t>подготовки и профилям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altLang="ru-RU" sz="2000" b="1" u="none" dirty="0">
                <a:solidFill>
                  <a:srgbClr val="632523"/>
                </a:solidFill>
                <a:latin typeface="+mn-lt"/>
              </a:rPr>
              <a:t>~</a:t>
            </a:r>
            <a:r>
              <a:rPr lang="ru-RU" altLang="ru-RU" sz="2000" b="1" u="none" dirty="0">
                <a:solidFill>
                  <a:srgbClr val="632523"/>
                </a:solidFill>
                <a:latin typeface="+mn-lt"/>
              </a:rPr>
              <a:t> 1000 РПД в 2020-2021 и в 2021-2022 </a:t>
            </a:r>
            <a:r>
              <a:rPr lang="ru-RU" altLang="ru-RU" sz="2000" b="1" u="none" dirty="0" err="1">
                <a:solidFill>
                  <a:srgbClr val="632523"/>
                </a:solidFill>
                <a:latin typeface="+mn-lt"/>
              </a:rPr>
              <a:t>уч.годы</a:t>
            </a:r>
            <a:r>
              <a:rPr lang="ru-RU" altLang="ru-RU" sz="2000" b="1" u="none" dirty="0">
                <a:solidFill>
                  <a:srgbClr val="632523"/>
                </a:solidFill>
                <a:latin typeface="+mn-lt"/>
              </a:rPr>
              <a:t>.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endParaRPr lang="ru-RU" altLang="ru-RU" sz="2000" b="1" u="none" dirty="0">
              <a:solidFill>
                <a:srgbClr val="632523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ru-RU" altLang="ru-RU" sz="2000" b="1" u="none" dirty="0">
                <a:solidFill>
                  <a:srgbClr val="632523"/>
                </a:solidFill>
                <a:latin typeface="+mn-lt"/>
              </a:rPr>
              <a:t>Октябрь 2021 – прохождение проверки (аккредитация) на основе </a:t>
            </a:r>
            <a:r>
              <a:rPr lang="ru-RU" altLang="ru-RU" sz="2000" b="1" u="none" dirty="0" smtClean="0">
                <a:solidFill>
                  <a:srgbClr val="632523"/>
                </a:solidFill>
                <a:latin typeface="+mn-lt"/>
              </a:rPr>
              <a:t>данных, </a:t>
            </a:r>
            <a:r>
              <a:rPr lang="ru-RU" altLang="ru-RU" sz="2000" b="1" u="none" dirty="0">
                <a:solidFill>
                  <a:srgbClr val="632523"/>
                </a:solidFill>
                <a:latin typeface="+mn-lt"/>
              </a:rPr>
              <a:t>сформированных в информационной системе.</a:t>
            </a:r>
          </a:p>
        </p:txBody>
      </p:sp>
    </p:spTree>
    <p:extLst>
      <p:ext uri="{BB962C8B-B14F-4D97-AF65-F5344CB8AC3E}">
        <p14:creationId xmlns:p14="http://schemas.microsoft.com/office/powerpoint/2010/main" val="88477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Заголовок 10"/>
          <p:cNvSpPr>
            <a:spLocks noGrp="1" noChangeArrowheads="1"/>
          </p:cNvSpPr>
          <p:nvPr>
            <p:ph type="title"/>
          </p:nvPr>
        </p:nvSpPr>
        <p:spPr>
          <a:xfrm>
            <a:off x="1835696" y="195486"/>
            <a:ext cx="4695975" cy="737960"/>
          </a:xfrm>
        </p:spPr>
        <p:txBody>
          <a:bodyPr>
            <a:noAutofit/>
          </a:bodyPr>
          <a:lstStyle/>
          <a:p>
            <a:pPr algn="l"/>
            <a: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Текущая практика формирования  содержания  ОП ВО</a:t>
            </a:r>
          </a:p>
        </p:txBody>
      </p:sp>
      <p:sp>
        <p:nvSpPr>
          <p:cNvPr id="17411" name="Объект 11"/>
          <p:cNvSpPr>
            <a:spLocks noGrp="1" noChangeArrowheads="1"/>
          </p:cNvSpPr>
          <p:nvPr>
            <p:ph idx="1"/>
          </p:nvPr>
        </p:nvSpPr>
        <p:spPr>
          <a:xfrm>
            <a:off x="250825" y="1203598"/>
            <a:ext cx="8642350" cy="388843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  <a:defRPr/>
            </a:pPr>
            <a:r>
              <a:rPr lang="ru-RU" altLang="ru-RU" sz="2600" b="1" dirty="0">
                <a:solidFill>
                  <a:srgbClr val="0F5D9B"/>
                </a:solidFill>
              </a:rPr>
              <a:t>Увеличение объёмов переработки рутинной информации, при формировании документации, описывающей ОП.</a:t>
            </a:r>
          </a:p>
          <a:p>
            <a:pPr>
              <a:spcBef>
                <a:spcPts val="1200"/>
              </a:spcBef>
              <a:defRPr/>
            </a:pPr>
            <a:r>
              <a:rPr lang="ru-RU" altLang="ru-RU" sz="2600" b="1" dirty="0">
                <a:solidFill>
                  <a:srgbClr val="0F5D9B"/>
                </a:solidFill>
              </a:rPr>
              <a:t>Формализация описания содержания ОП, РПД.</a:t>
            </a:r>
          </a:p>
          <a:p>
            <a:pPr>
              <a:spcBef>
                <a:spcPts val="1200"/>
              </a:spcBef>
              <a:defRPr/>
            </a:pPr>
            <a:r>
              <a:rPr lang="ru-RU" altLang="ru-RU" sz="2600" b="1" dirty="0">
                <a:solidFill>
                  <a:srgbClr val="0F5D9B"/>
                </a:solidFill>
              </a:rPr>
              <a:t>Отсутствие широко распространенных, методически проработанных и эффективных технологий формирования документации ОП, РПД.</a:t>
            </a:r>
          </a:p>
          <a:p>
            <a:pPr marL="0" indent="0" algn="ctr">
              <a:spcBef>
                <a:spcPts val="600"/>
              </a:spcBef>
              <a:buFont typeface="Wingdings" pitchFamily="2" charset="2"/>
              <a:buNone/>
              <a:defRPr/>
            </a:pPr>
            <a:endParaRPr lang="ru-RU" altLang="ru-RU" sz="1600" b="1" dirty="0" smtClean="0">
              <a:solidFill>
                <a:srgbClr val="008637"/>
              </a:solidFill>
            </a:endParaRPr>
          </a:p>
          <a:p>
            <a:pPr marL="0" indent="0" algn="ctr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ru-RU" altLang="ru-RU" sz="2400" b="1" dirty="0">
                <a:solidFill>
                  <a:srgbClr val="85100D"/>
                </a:solidFill>
              </a:rPr>
              <a:t>Требуется технология централизованного регулирования/раскрытия содержания ОП путем указания наборов компетенций, индикаторов достижения компетенций (ИДК), определение/раскрытие содержания дисциплин через указание/раскрытие наборов знаний, умений, владений (ЗУВ). </a:t>
            </a:r>
          </a:p>
        </p:txBody>
      </p:sp>
      <p:sp>
        <p:nvSpPr>
          <p:cNvPr id="82950" name="Rectangle 15"/>
          <p:cNvSpPr txBox="1">
            <a:spLocks noChangeArrowheads="1"/>
          </p:cNvSpPr>
          <p:nvPr/>
        </p:nvSpPr>
        <p:spPr bwMode="auto">
          <a:xfrm>
            <a:off x="8101014" y="4740400"/>
            <a:ext cx="765175" cy="15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323DA33-230C-4B75-8057-E63DDE10BB3B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3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Заголовок 3"/>
          <p:cNvSpPr>
            <a:spLocks noGrp="1"/>
          </p:cNvSpPr>
          <p:nvPr>
            <p:ph type="title"/>
          </p:nvPr>
        </p:nvSpPr>
        <p:spPr>
          <a:xfrm>
            <a:off x="139701" y="52372"/>
            <a:ext cx="6664325" cy="35866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altLang="ru-RU" sz="20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Проект </a:t>
            </a:r>
            <a:r>
              <a:rPr lang="ru-RU" altLang="ru-RU" sz="2000" b="1" dirty="0" err="1">
                <a:solidFill>
                  <a:srgbClr val="85100D"/>
                </a:solidFill>
                <a:latin typeface="+mn-lt"/>
                <a:ea typeface="+mn-ea"/>
                <a:cs typeface="+mn-cs"/>
              </a:rPr>
              <a:t>СибГМУ</a:t>
            </a:r>
            <a:r>
              <a:rPr lang="ru-RU" altLang="ru-RU" sz="20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altLang="ru-RU" sz="2000" b="1" dirty="0" err="1">
                <a:solidFill>
                  <a:srgbClr val="85100D"/>
                </a:solidFill>
                <a:latin typeface="+mn-lt"/>
                <a:ea typeface="+mn-ea"/>
                <a:cs typeface="+mn-cs"/>
              </a:rPr>
              <a:t>г.Томск</a:t>
            </a:r>
            <a:r>
              <a:rPr lang="ru-RU" altLang="ru-RU" sz="20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) 2020-2021 – ключевые факторы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214439" y="484039"/>
            <a:ext cx="7750175" cy="345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defTabSz="879058">
              <a:spcBef>
                <a:spcPts val="0"/>
              </a:spcBef>
              <a:defRPr/>
            </a:pPr>
            <a:r>
              <a:rPr lang="ru-RU" sz="1600" b="1" dirty="0">
                <a:solidFill>
                  <a:srgbClr val="85100D"/>
                </a:solidFill>
              </a:rPr>
              <a:t>Активное участие в проекте руководства ВУЗа</a:t>
            </a:r>
          </a:p>
          <a:p>
            <a:pPr marL="360000" indent="0" defTabSz="879058">
              <a:spcBef>
                <a:spcPts val="0"/>
              </a:spcBef>
              <a:buFontTx/>
              <a:buNone/>
              <a:defRPr/>
            </a:pPr>
            <a:r>
              <a:rPr lang="ru-RU" sz="1600" dirty="0">
                <a:latin typeface="+mn-lt"/>
              </a:rPr>
              <a:t>Руководитель проекта со стороны ВУЗа </a:t>
            </a:r>
            <a:r>
              <a:rPr lang="ru-RU" sz="1600" dirty="0" smtClean="0">
                <a:latin typeface="+mn-lt"/>
              </a:rPr>
              <a:t>–  Мирошниченко </a:t>
            </a:r>
          </a:p>
          <a:p>
            <a:pPr marL="360000" indent="0" defTabSz="879058">
              <a:spcBef>
                <a:spcPts val="0"/>
              </a:spcBef>
              <a:buFontTx/>
              <a:buNone/>
              <a:defRPr/>
            </a:pPr>
            <a:r>
              <a:rPr lang="ru-RU" sz="1600" dirty="0" smtClean="0">
                <a:latin typeface="+mn-lt"/>
              </a:rPr>
              <a:t>Александр </a:t>
            </a:r>
            <a:r>
              <a:rPr lang="ru-RU" sz="1600" dirty="0">
                <a:latin typeface="+mn-lt"/>
              </a:rPr>
              <a:t>Геннадьевич, </a:t>
            </a:r>
            <a:r>
              <a:rPr lang="ru-RU" sz="1600" dirty="0" smtClean="0">
                <a:latin typeface="+mn-lt"/>
              </a:rPr>
              <a:t>проректор </a:t>
            </a:r>
            <a:r>
              <a:rPr lang="ru-RU" sz="1600" dirty="0">
                <a:latin typeface="+mn-lt"/>
              </a:rPr>
              <a:t>по учебной работе, </a:t>
            </a:r>
            <a:r>
              <a:rPr lang="ru-RU" sz="1600" dirty="0" smtClean="0">
                <a:latin typeface="+mn-lt"/>
              </a:rPr>
              <a:t> </a:t>
            </a:r>
          </a:p>
          <a:p>
            <a:pPr marL="360000" indent="0" defTabSz="879058">
              <a:spcBef>
                <a:spcPts val="0"/>
              </a:spcBef>
              <a:buFontTx/>
              <a:buNone/>
              <a:defRPr/>
            </a:pPr>
            <a:r>
              <a:rPr lang="ru-RU" sz="1600" dirty="0" smtClean="0">
                <a:latin typeface="+mn-lt"/>
              </a:rPr>
              <a:t>эксперт </a:t>
            </a:r>
            <a:r>
              <a:rPr lang="ru-RU" sz="1600" dirty="0" err="1">
                <a:latin typeface="+mn-lt"/>
              </a:rPr>
              <a:t>Рособрнадзора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smtClean="0">
                <a:latin typeface="+mn-lt"/>
              </a:rPr>
              <a:t>осуществлял </a:t>
            </a:r>
            <a:r>
              <a:rPr lang="ru-RU" sz="1600" dirty="0">
                <a:latin typeface="+mn-lt"/>
              </a:rPr>
              <a:t>концептуальный </a:t>
            </a:r>
            <a:endParaRPr lang="ru-RU" sz="1600" dirty="0" smtClean="0">
              <a:latin typeface="+mn-lt"/>
            </a:endParaRPr>
          </a:p>
          <a:p>
            <a:pPr marL="360000" indent="0" defTabSz="879058">
              <a:spcBef>
                <a:spcPts val="0"/>
              </a:spcBef>
              <a:buFontTx/>
              <a:buNone/>
              <a:defRPr/>
            </a:pPr>
            <a:r>
              <a:rPr lang="ru-RU" sz="1600" dirty="0" smtClean="0">
                <a:latin typeface="+mn-lt"/>
              </a:rPr>
              <a:t>анализ функционала </a:t>
            </a:r>
            <a:r>
              <a:rPr lang="ru-RU" sz="1600" dirty="0">
                <a:latin typeface="+mn-lt"/>
              </a:rPr>
              <a:t>и формирование </a:t>
            </a:r>
            <a:r>
              <a:rPr lang="ru-RU" sz="1600" dirty="0" smtClean="0">
                <a:latin typeface="+mn-lt"/>
              </a:rPr>
              <a:t>требований.</a:t>
            </a:r>
            <a:endParaRPr lang="ru-RU" sz="1600" dirty="0">
              <a:latin typeface="+mn-lt"/>
            </a:endParaRPr>
          </a:p>
          <a:p>
            <a:pPr defTabSz="879058">
              <a:defRPr/>
            </a:pPr>
            <a:r>
              <a:rPr lang="ru-RU" sz="1600" b="1" dirty="0">
                <a:solidFill>
                  <a:srgbClr val="85100D"/>
                </a:solidFill>
              </a:rPr>
              <a:t>Наличие ответственного лица за организацию процессов в ИС</a:t>
            </a:r>
          </a:p>
          <a:p>
            <a:pPr marL="360000" indent="0" defTabSz="879058">
              <a:spcBef>
                <a:spcPts val="0"/>
              </a:spcBef>
              <a:buFontTx/>
              <a:buNone/>
              <a:defRPr/>
            </a:pPr>
            <a:r>
              <a:rPr lang="ru-RU" sz="1600" dirty="0">
                <a:latin typeface="+mn-lt"/>
              </a:rPr>
              <a:t>Начальник отдела сопровождения ЭИОС - Кузьмин Дмитрий Александрович, осуществлял </a:t>
            </a:r>
            <a:r>
              <a:rPr lang="ru-RU" sz="1600" dirty="0" smtClean="0">
                <a:latin typeface="+mn-lt"/>
              </a:rPr>
              <a:t>администрирование процессов</a:t>
            </a:r>
            <a:r>
              <a:rPr lang="ru-RU" sz="1600" dirty="0">
                <a:latin typeface="+mn-lt"/>
              </a:rPr>
              <a:t>, поддержку пользователей  (ППС).</a:t>
            </a:r>
          </a:p>
          <a:p>
            <a:pPr defTabSz="879058">
              <a:defRPr/>
            </a:pPr>
            <a:r>
              <a:rPr lang="ru-RU" sz="1600" b="1" dirty="0">
                <a:solidFill>
                  <a:srgbClr val="85100D"/>
                </a:solidFill>
              </a:rPr>
              <a:t>Мотивированная, компетентная команда </a:t>
            </a:r>
            <a:r>
              <a:rPr lang="ru-RU" sz="1600" dirty="0">
                <a:latin typeface="+mn-lt"/>
              </a:rPr>
              <a:t>реализации проекта со стороны вуза,  </a:t>
            </a:r>
            <a:r>
              <a:rPr lang="ru-RU" sz="1600" dirty="0" smtClean="0">
                <a:latin typeface="+mn-lt"/>
              </a:rPr>
              <a:t>нацеленная</a:t>
            </a:r>
            <a:r>
              <a:rPr lang="ru-RU" sz="1600" dirty="0">
                <a:latin typeface="+mn-lt"/>
              </a:rPr>
              <a:t>, на модернизацию, изменение и развитие </a:t>
            </a:r>
            <a:r>
              <a:rPr lang="ru-RU" sz="1600" dirty="0" err="1">
                <a:latin typeface="+mn-lt"/>
              </a:rPr>
              <a:t>внутривузовского</a:t>
            </a:r>
            <a:r>
              <a:rPr lang="ru-RU" sz="1600" dirty="0">
                <a:latin typeface="+mn-lt"/>
              </a:rPr>
              <a:t> документооборота. </a:t>
            </a:r>
          </a:p>
          <a:p>
            <a:pPr defTabSz="879058">
              <a:defRPr/>
            </a:pPr>
            <a:r>
              <a:rPr lang="ru-RU" sz="1600" b="1" dirty="0">
                <a:solidFill>
                  <a:srgbClr val="85100D"/>
                </a:solidFill>
              </a:rPr>
              <a:t>Финансовое обеспечение проекта</a:t>
            </a:r>
            <a:r>
              <a:rPr lang="ru-RU" sz="1600" b="1" dirty="0">
                <a:solidFill>
                  <a:srgbClr val="00863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+mn-lt"/>
              </a:rPr>
              <a:t>- </a:t>
            </a:r>
            <a:r>
              <a:rPr lang="ru-RU" sz="1600" dirty="0">
                <a:latin typeface="+mn-lt"/>
              </a:rPr>
              <a:t>своевременное согласование и заключение договоров, </a:t>
            </a:r>
            <a:r>
              <a:rPr lang="ru-RU" sz="1600" dirty="0" smtClean="0">
                <a:latin typeface="+mn-lt"/>
              </a:rPr>
              <a:t>проведение </a:t>
            </a:r>
            <a:r>
              <a:rPr lang="ru-RU" sz="1600" dirty="0">
                <a:latin typeface="+mn-lt"/>
              </a:rPr>
              <a:t>взаиморасчетов. </a:t>
            </a:r>
            <a:endParaRPr lang="ru-RU" altLang="ru-RU" sz="800" b="1" dirty="0" smtClean="0">
              <a:solidFill>
                <a:srgbClr val="85100D"/>
              </a:solidFill>
            </a:endParaRPr>
          </a:p>
        </p:txBody>
      </p:sp>
      <p:pic>
        <p:nvPicPr>
          <p:cNvPr id="9626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484038"/>
            <a:ext cx="1033463" cy="131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1923456"/>
            <a:ext cx="1033463" cy="125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Прямоугольник 2"/>
          <p:cNvSpPr>
            <a:spLocks noChangeArrowheads="1"/>
          </p:cNvSpPr>
          <p:nvPr/>
        </p:nvSpPr>
        <p:spPr bwMode="auto">
          <a:xfrm>
            <a:off x="107950" y="3938960"/>
            <a:ext cx="7704138" cy="107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778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78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78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78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78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600" b="1" dirty="0" err="1">
                <a:solidFill>
                  <a:srgbClr val="85100D"/>
                </a:solidFill>
                <a:latin typeface="Futura PT Demi" panose="020B0702020204020303" pitchFamily="34" charset="0"/>
                <a:cs typeface="+mn-cs"/>
              </a:rPr>
              <a:t>СибГМУ</a:t>
            </a:r>
            <a:r>
              <a:rPr lang="ru-RU" altLang="ru-RU" sz="1600" b="1" dirty="0">
                <a:solidFill>
                  <a:srgbClr val="85100D"/>
                </a:solidFill>
                <a:latin typeface="Futura PT Demi" panose="020B0702020204020303" pitchFamily="34" charset="0"/>
                <a:cs typeface="+mn-cs"/>
              </a:rPr>
              <a:t> – пример эффективного подхода к развитию и построению автоматизированных  процессов разработки и актуализации ОП ВО.</a:t>
            </a:r>
          </a:p>
          <a:p>
            <a:pPr>
              <a:defRPr/>
            </a:pPr>
            <a:r>
              <a:rPr lang="ru-RU" altLang="ru-RU" sz="1600" b="1" dirty="0">
                <a:solidFill>
                  <a:srgbClr val="85100D"/>
                </a:solidFill>
                <a:latin typeface="Futura PT Demi" panose="020B0702020204020303" pitchFamily="34" charset="0"/>
                <a:cs typeface="+mn-cs"/>
              </a:rPr>
              <a:t>ИТОГ – постоянная готовность вуза к проверке/мониторингу ОП (аккредитации).</a:t>
            </a:r>
          </a:p>
        </p:txBody>
      </p:sp>
      <p:pic>
        <p:nvPicPr>
          <p:cNvPr id="96263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t="11467" r="20766" b="12389"/>
          <a:stretch>
            <a:fillRect/>
          </a:stretch>
        </p:blipFill>
        <p:spPr bwMode="auto">
          <a:xfrm>
            <a:off x="7894638" y="3580295"/>
            <a:ext cx="1141412" cy="150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93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 2"/>
          <p:cNvSpPr>
            <a:spLocks noGrp="1"/>
          </p:cNvSpPr>
          <p:nvPr/>
        </p:nvSpPr>
        <p:spPr bwMode="auto">
          <a:xfrm>
            <a:off x="1614488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400">
              <a:solidFill>
                <a:prstClr val="black"/>
              </a:solidFill>
              <a:latin typeface="Futura PT Book" pitchFamily="34" charset="-52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732435" y="101873"/>
            <a:ext cx="6589240" cy="1245741"/>
          </a:xfrm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2400" b="1" dirty="0" smtClean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САНКТ-ПЕТЕРБУРГСКИЙ ГОСУДАРСТВЕННЫЙ ХИМИКО-ФАРМАЦЕВТИЧЕСКИЙ УНИВЕРСИТЕТ </a:t>
            </a:r>
            <a:br>
              <a:rPr lang="ru-RU" altLang="ru-RU" sz="2400" b="1" dirty="0" smtClean="0">
                <a:solidFill>
                  <a:srgbClr val="85100D"/>
                </a:solidFill>
                <a:latin typeface="+mn-lt"/>
                <a:ea typeface="+mn-ea"/>
                <a:cs typeface="+mn-cs"/>
              </a:rPr>
            </a:br>
            <a:r>
              <a:rPr lang="ru-RU" altLang="ru-RU" sz="2400" b="1" dirty="0" smtClean="0">
                <a:solidFill>
                  <a:srgbClr val="85100D"/>
                </a:solidFill>
              </a:rPr>
              <a:t>Проект </a:t>
            </a:r>
            <a:r>
              <a:rPr lang="ru-RU" altLang="ru-RU" sz="2400" b="1" dirty="0">
                <a:solidFill>
                  <a:srgbClr val="85100D"/>
                </a:solidFill>
              </a:rPr>
              <a:t>автоматизации </a:t>
            </a:r>
            <a:r>
              <a:rPr lang="ru-RU" altLang="ru-RU" sz="2400" b="1" dirty="0" smtClean="0">
                <a:solidFill>
                  <a:srgbClr val="85100D"/>
                </a:solidFill>
              </a:rPr>
              <a:t>ОП 2021-2022</a:t>
            </a:r>
            <a:endParaRPr lang="ru-RU" altLang="ru-RU" sz="2400" b="1" dirty="0">
              <a:solidFill>
                <a:srgbClr val="85100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424"/>
          <p:cNvSpPr>
            <a:spLocks noChangeArrowheads="1"/>
          </p:cNvSpPr>
          <p:nvPr/>
        </p:nvSpPr>
        <p:spPr bwMode="auto">
          <a:xfrm>
            <a:off x="287524" y="2602527"/>
            <a:ext cx="8568952" cy="224676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285750" indent="-285750">
              <a:buFont typeface="Wingdings" pitchFamily="2" charset="2"/>
              <a:buChar char="§"/>
              <a:defRPr/>
            </a:pPr>
            <a:r>
              <a:rPr lang="ru-RU" altLang="ru-RU" sz="2000" b="1" u="none" dirty="0">
                <a:solidFill>
                  <a:srgbClr val="632523"/>
                </a:solidFill>
                <a:latin typeface="Calibri"/>
              </a:rPr>
              <a:t>3</a:t>
            </a:r>
            <a:r>
              <a:rPr lang="ru-RU" altLang="ru-RU" sz="2000" b="1" u="none" dirty="0" smtClean="0">
                <a:solidFill>
                  <a:srgbClr val="632523"/>
                </a:solidFill>
                <a:latin typeface="Calibri"/>
              </a:rPr>
              <a:t> </a:t>
            </a:r>
            <a:r>
              <a:rPr lang="ru-RU" altLang="ru-RU" sz="2000" b="1" u="none" dirty="0">
                <a:solidFill>
                  <a:srgbClr val="632523"/>
                </a:solidFill>
                <a:latin typeface="Calibri"/>
              </a:rPr>
              <a:t>факультета реализующих </a:t>
            </a:r>
            <a:r>
              <a:rPr lang="ru-RU" altLang="ru-RU" sz="2000" b="1" u="none" dirty="0" smtClean="0">
                <a:solidFill>
                  <a:srgbClr val="632523"/>
                </a:solidFill>
                <a:latin typeface="Calibri"/>
              </a:rPr>
              <a:t>ОП высшего образования + фармацевтический техникум (СПО)</a:t>
            </a:r>
            <a:endParaRPr lang="ru-RU" altLang="ru-RU" sz="2000" b="1" u="none" dirty="0">
              <a:solidFill>
                <a:srgbClr val="632523"/>
              </a:solidFill>
              <a:latin typeface="Calibri"/>
            </a:endParaRP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altLang="ru-RU" sz="2000" b="1" u="none" dirty="0">
                <a:solidFill>
                  <a:srgbClr val="632523"/>
                </a:solidFill>
              </a:rPr>
              <a:t>~</a:t>
            </a:r>
            <a:r>
              <a:rPr lang="ru-RU" altLang="ru-RU" sz="2000" b="1" u="none" dirty="0">
                <a:solidFill>
                  <a:srgbClr val="632523"/>
                </a:solidFill>
              </a:rPr>
              <a:t> </a:t>
            </a:r>
            <a:r>
              <a:rPr lang="ru-RU" altLang="ru-RU" sz="2000" b="1" u="none" dirty="0" smtClean="0">
                <a:solidFill>
                  <a:srgbClr val="632523"/>
                </a:solidFill>
                <a:latin typeface="Calibri"/>
              </a:rPr>
              <a:t>30 </a:t>
            </a:r>
            <a:r>
              <a:rPr lang="ru-RU" altLang="ru-RU" sz="2000" b="1" u="none" dirty="0">
                <a:solidFill>
                  <a:srgbClr val="632523"/>
                </a:solidFill>
                <a:latin typeface="Calibri"/>
              </a:rPr>
              <a:t>кафедр и подразделений реализующих </a:t>
            </a:r>
            <a:r>
              <a:rPr lang="ru-RU" altLang="ru-RU" sz="2000" b="1" u="none" dirty="0" smtClean="0">
                <a:solidFill>
                  <a:srgbClr val="632523"/>
                </a:solidFill>
                <a:latin typeface="Calibri"/>
              </a:rPr>
              <a:t>ОП</a:t>
            </a:r>
            <a:endParaRPr lang="ru-RU" altLang="ru-RU" sz="2000" b="1" u="none" dirty="0">
              <a:solidFill>
                <a:srgbClr val="632523"/>
              </a:solidFill>
              <a:latin typeface="Calibri"/>
            </a:endParaRP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altLang="ru-RU" sz="2000" b="1" u="none" dirty="0">
                <a:solidFill>
                  <a:srgbClr val="632523"/>
                </a:solidFill>
              </a:rPr>
              <a:t>~</a:t>
            </a:r>
            <a:r>
              <a:rPr lang="ru-RU" altLang="ru-RU" sz="2000" b="1" u="none" dirty="0" smtClean="0">
                <a:solidFill>
                  <a:srgbClr val="632523"/>
                </a:solidFill>
                <a:latin typeface="Calibri"/>
              </a:rPr>
              <a:t> 2500 </a:t>
            </a:r>
            <a:r>
              <a:rPr lang="ru-RU" altLang="ru-RU" sz="2000" b="1" u="none" dirty="0">
                <a:solidFill>
                  <a:srgbClr val="632523"/>
                </a:solidFill>
                <a:latin typeface="Calibri"/>
              </a:rPr>
              <a:t>студентов (</a:t>
            </a:r>
            <a:r>
              <a:rPr lang="ru-RU" altLang="ru-RU" sz="2000" b="1" u="none" dirty="0" err="1">
                <a:solidFill>
                  <a:srgbClr val="632523"/>
                </a:solidFill>
                <a:latin typeface="Calibri"/>
              </a:rPr>
              <a:t>специалитет</a:t>
            </a:r>
            <a:r>
              <a:rPr lang="ru-RU" altLang="ru-RU" sz="2000" b="1" u="none" dirty="0">
                <a:solidFill>
                  <a:srgbClr val="632523"/>
                </a:solidFill>
                <a:latin typeface="Calibri"/>
              </a:rPr>
              <a:t>, </a:t>
            </a:r>
            <a:r>
              <a:rPr lang="ru-RU" altLang="ru-RU" sz="2000" b="1" u="none" dirty="0" err="1">
                <a:solidFill>
                  <a:srgbClr val="632523"/>
                </a:solidFill>
                <a:latin typeface="Calibri"/>
              </a:rPr>
              <a:t>бакалавриат</a:t>
            </a:r>
            <a:r>
              <a:rPr lang="ru-RU" altLang="ru-RU" sz="2000" b="1" u="none" dirty="0">
                <a:solidFill>
                  <a:srgbClr val="632523"/>
                </a:solidFill>
                <a:latin typeface="Calibri"/>
              </a:rPr>
              <a:t>, магистратура)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altLang="ru-RU" sz="2000" b="1" u="none" dirty="0" smtClean="0">
                <a:solidFill>
                  <a:srgbClr val="632523"/>
                </a:solidFill>
              </a:rPr>
              <a:t>~</a:t>
            </a:r>
            <a:r>
              <a:rPr lang="ru-RU" altLang="ru-RU" sz="2000" b="1" u="none" dirty="0" smtClean="0">
                <a:solidFill>
                  <a:srgbClr val="632523"/>
                </a:solidFill>
              </a:rPr>
              <a:t> </a:t>
            </a:r>
            <a:r>
              <a:rPr lang="ru-RU" altLang="ru-RU" sz="2000" b="1" u="none" dirty="0" smtClean="0">
                <a:solidFill>
                  <a:srgbClr val="632523"/>
                </a:solidFill>
                <a:latin typeface="Calibri"/>
              </a:rPr>
              <a:t>330 преподавателей</a:t>
            </a:r>
            <a:endParaRPr lang="ru-RU" altLang="ru-RU" sz="2000" b="1" u="none" dirty="0">
              <a:solidFill>
                <a:srgbClr val="632523"/>
              </a:solidFill>
              <a:latin typeface="Calibri"/>
            </a:endParaRP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ru-RU" altLang="ru-RU" sz="2000" b="1" u="none" dirty="0" smtClean="0">
                <a:solidFill>
                  <a:srgbClr val="632523"/>
                </a:solidFill>
                <a:latin typeface="Calibri"/>
              </a:rPr>
              <a:t>23 ОП разных специальностей, направлений </a:t>
            </a:r>
            <a:r>
              <a:rPr lang="ru-RU" altLang="ru-RU" sz="2000" b="1" u="none" dirty="0">
                <a:solidFill>
                  <a:srgbClr val="632523"/>
                </a:solidFill>
                <a:latin typeface="Calibri"/>
              </a:rPr>
              <a:t>подготовки и </a:t>
            </a:r>
            <a:r>
              <a:rPr lang="ru-RU" altLang="ru-RU" sz="2000" b="1" u="none" dirty="0" smtClean="0">
                <a:solidFill>
                  <a:srgbClr val="632523"/>
                </a:solidFill>
                <a:latin typeface="Calibri"/>
              </a:rPr>
              <a:t>профилей</a:t>
            </a:r>
            <a:endParaRPr lang="ru-RU" altLang="ru-RU" sz="2000" b="1" u="none" dirty="0">
              <a:solidFill>
                <a:srgbClr val="632523"/>
              </a:solidFill>
              <a:latin typeface="Calibri"/>
            </a:endParaRP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altLang="ru-RU" sz="2000" b="1" u="none" dirty="0">
                <a:solidFill>
                  <a:srgbClr val="632523"/>
                </a:solidFill>
              </a:rPr>
              <a:t>~</a:t>
            </a:r>
            <a:r>
              <a:rPr lang="ru-RU" altLang="ru-RU" sz="2000" b="1" u="none" dirty="0">
                <a:solidFill>
                  <a:srgbClr val="632523"/>
                </a:solidFill>
              </a:rPr>
              <a:t> </a:t>
            </a:r>
            <a:r>
              <a:rPr lang="ru-RU" altLang="ru-RU" sz="2000" b="1" u="none" dirty="0" smtClean="0">
                <a:solidFill>
                  <a:srgbClr val="632523"/>
                </a:solidFill>
                <a:latin typeface="Calibri"/>
              </a:rPr>
              <a:t>700 РПД </a:t>
            </a:r>
            <a:r>
              <a:rPr lang="ru-RU" altLang="ru-RU" sz="2000" b="1" u="none" dirty="0">
                <a:solidFill>
                  <a:srgbClr val="632523"/>
                </a:solidFill>
                <a:latin typeface="Calibri"/>
              </a:rPr>
              <a:t>в </a:t>
            </a:r>
            <a:r>
              <a:rPr lang="ru-RU" altLang="ru-RU" sz="2000" b="1" u="none" dirty="0" smtClean="0">
                <a:solidFill>
                  <a:srgbClr val="632523"/>
                </a:solidFill>
                <a:latin typeface="Calibri"/>
              </a:rPr>
              <a:t>2021-2022 </a:t>
            </a:r>
            <a:r>
              <a:rPr lang="ru-RU" altLang="ru-RU" sz="2000" b="1" u="none" dirty="0" err="1" smtClean="0">
                <a:solidFill>
                  <a:srgbClr val="632523"/>
                </a:solidFill>
                <a:latin typeface="Calibri"/>
              </a:rPr>
              <a:t>уч.год</a:t>
            </a:r>
            <a:r>
              <a:rPr lang="ru-RU" altLang="ru-RU" sz="2000" b="1" u="none" dirty="0" smtClean="0">
                <a:solidFill>
                  <a:srgbClr val="632523"/>
                </a:solidFill>
                <a:latin typeface="Calibri"/>
              </a:rPr>
              <a:t>.</a:t>
            </a:r>
            <a:endParaRPr lang="ru-RU" altLang="ru-RU" sz="2000" b="1" u="none" dirty="0">
              <a:solidFill>
                <a:srgbClr val="632523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563638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85100D"/>
                </a:solidFill>
              </a:rPr>
              <a:t>Руководитель проекта со стороны </a:t>
            </a:r>
            <a:r>
              <a:rPr lang="ru-RU" sz="1600" b="1" dirty="0" smtClean="0">
                <a:solidFill>
                  <a:srgbClr val="85100D"/>
                </a:solidFill>
              </a:rPr>
              <a:t>ВУЗа </a:t>
            </a:r>
            <a:r>
              <a:rPr lang="ru-RU" sz="1600" dirty="0" smtClean="0">
                <a:solidFill>
                  <a:prstClr val="black"/>
                </a:solidFill>
              </a:rPr>
              <a:t>–  </a:t>
            </a:r>
            <a:r>
              <a:rPr lang="ru-RU" sz="1600" dirty="0" err="1">
                <a:solidFill>
                  <a:prstClr val="black"/>
                </a:solidFill>
              </a:rPr>
              <a:t>Грицаненко</a:t>
            </a:r>
            <a:r>
              <a:rPr lang="ru-RU" sz="1600" dirty="0">
                <a:solidFill>
                  <a:prstClr val="black"/>
                </a:solidFill>
              </a:rPr>
              <a:t> Дарья Сергеевна</a:t>
            </a:r>
            <a:r>
              <a:rPr lang="ru-RU" sz="1600" dirty="0" smtClean="0">
                <a:solidFill>
                  <a:prstClr val="black"/>
                </a:solidFill>
              </a:rPr>
              <a:t>, начальник </a:t>
            </a:r>
            <a:r>
              <a:rPr lang="ru-RU" sz="1600" dirty="0">
                <a:solidFill>
                  <a:prstClr val="black"/>
                </a:solidFill>
              </a:rPr>
              <a:t>учебно-методического отдела, осуществляет </a:t>
            </a:r>
            <a:r>
              <a:rPr lang="ru-RU" sz="1600" dirty="0" smtClean="0">
                <a:solidFill>
                  <a:prstClr val="black"/>
                </a:solidFill>
              </a:rPr>
              <a:t>руководство процессами автоматизированной подготовки ОПОП вуза.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74" y="884633"/>
            <a:ext cx="1274174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3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 2"/>
          <p:cNvSpPr>
            <a:spLocks noGrp="1"/>
          </p:cNvSpPr>
          <p:nvPr/>
        </p:nvSpPr>
        <p:spPr bwMode="auto">
          <a:xfrm>
            <a:off x="1614488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400">
              <a:latin typeface="Futura PT Book" pitchFamily="34" charset="-52"/>
            </a:endParaRPr>
          </a:p>
        </p:txBody>
      </p:sp>
      <p:sp>
        <p:nvSpPr>
          <p:cNvPr id="15364" name="Заголовок 3"/>
          <p:cNvSpPr>
            <a:spLocks noGrp="1"/>
          </p:cNvSpPr>
          <p:nvPr>
            <p:ph type="title"/>
          </p:nvPr>
        </p:nvSpPr>
        <p:spPr>
          <a:xfrm>
            <a:off x="323528" y="303610"/>
            <a:ext cx="7992887" cy="1107281"/>
          </a:xfrm>
        </p:spPr>
        <p:txBody>
          <a:bodyPr>
            <a:noAutofit/>
          </a:bodyPr>
          <a:lstStyle/>
          <a:p>
            <a: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Особенности внедрения</a:t>
            </a:r>
            <a:b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</a:br>
            <a: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Интеллект Инфо: Образовательные программы 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283368" y="1491630"/>
            <a:ext cx="8577263" cy="3483769"/>
          </a:xfrm>
        </p:spPr>
        <p:txBody>
          <a:bodyPr/>
          <a:lstStyle/>
          <a:p>
            <a:pPr>
              <a:defRPr/>
            </a:pPr>
            <a:r>
              <a:rPr lang="ru-RU" sz="1600" b="1" dirty="0">
                <a:solidFill>
                  <a:srgbClr val="0F5D9B"/>
                </a:solidFill>
              </a:rPr>
              <a:t>Продукт может быть внедрен в вузах, имеющих 1С:Университет ПРОФ и активно использующих подсистему Планирование учебного процесса (как минимум корректное, полное ведение функционала учебных планов).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0F5D9B"/>
                </a:solidFill>
              </a:rPr>
              <a:t>Полное внедрение </a:t>
            </a:r>
            <a:r>
              <a:rPr lang="ru-RU" sz="1600" b="1" dirty="0">
                <a:solidFill>
                  <a:srgbClr val="0F5D9B"/>
                </a:solidFill>
              </a:rPr>
              <a:t>продукта, как правило, занимает от 6 – до 12 месяцев (отработка цикла учебного года) в зависимости от условий и требований вуза (наличие мотивированной команды, специфики организационных процессов и пр.).</a:t>
            </a:r>
          </a:p>
          <a:p>
            <a:pPr>
              <a:defRPr/>
            </a:pPr>
            <a:r>
              <a:rPr lang="ru-RU" sz="1600" b="1" dirty="0">
                <a:solidFill>
                  <a:srgbClr val="0F5D9B"/>
                </a:solidFill>
              </a:rPr>
              <a:t>Учитывая специфичность требований вузов к документации Образовательных программ и отсутствие их четкой регламентации, как правило, вузы склоняются к преобразованию заложенных в подсистеме процессов, печатных форм и пр.</a:t>
            </a:r>
          </a:p>
          <a:p>
            <a:pPr>
              <a:defRPr/>
            </a:pPr>
            <a:r>
              <a:rPr lang="ru-RU" sz="1600" b="1" dirty="0">
                <a:solidFill>
                  <a:srgbClr val="0F5D9B"/>
                </a:solidFill>
              </a:rPr>
              <a:t>В проектах по внедрению подсистемы, как правило, решаются объёмы задач от 200 чел./час. </a:t>
            </a:r>
          </a:p>
          <a:p>
            <a:pPr>
              <a:defRPr/>
            </a:pPr>
            <a:endParaRPr lang="ru-RU" sz="1600" b="1" dirty="0">
              <a:solidFill>
                <a:srgbClr val="0F5D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56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Заголовок 3"/>
          <p:cNvSpPr>
            <a:spLocks noGrp="1"/>
          </p:cNvSpPr>
          <p:nvPr>
            <p:ph type="title"/>
          </p:nvPr>
        </p:nvSpPr>
        <p:spPr>
          <a:xfrm>
            <a:off x="467545" y="123478"/>
            <a:ext cx="6480719" cy="819249"/>
          </a:xfrm>
        </p:spPr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Комплексный методический проект внедрения</a:t>
            </a:r>
            <a:br>
              <a:rPr lang="ru-RU" altLang="ru-RU" sz="2000" b="1" dirty="0" smtClean="0">
                <a:solidFill>
                  <a:srgbClr val="85100D"/>
                </a:solidFill>
                <a:latin typeface="+mn-lt"/>
                <a:ea typeface="+mn-ea"/>
                <a:cs typeface="+mn-cs"/>
              </a:rPr>
            </a:br>
            <a:r>
              <a:rPr lang="ru-RU" altLang="ru-RU" sz="2000" b="1" dirty="0" smtClean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Интеллект </a:t>
            </a:r>
            <a:r>
              <a:rPr lang="ru-RU" altLang="ru-RU" sz="20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Инфо: Образовательные программы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480084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46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 2"/>
          <p:cNvSpPr>
            <a:spLocks noGrp="1"/>
          </p:cNvSpPr>
          <p:nvPr/>
        </p:nvSpPr>
        <p:spPr bwMode="auto">
          <a:xfrm>
            <a:off x="1614488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400">
              <a:latin typeface="Futura PT Book" pitchFamily="34" charset="-52"/>
            </a:endParaRPr>
          </a:p>
        </p:txBody>
      </p:sp>
      <p:sp>
        <p:nvSpPr>
          <p:cNvPr id="16388" name="Заголовок 3"/>
          <p:cNvSpPr>
            <a:spLocks noGrp="1"/>
          </p:cNvSpPr>
          <p:nvPr>
            <p:ph type="title"/>
          </p:nvPr>
        </p:nvSpPr>
        <p:spPr>
          <a:xfrm>
            <a:off x="176213" y="303610"/>
            <a:ext cx="6772275" cy="1107281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Достигаемые цели внедрения </a:t>
            </a:r>
            <a:b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</a:br>
            <a: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Интеллект Инфо: Образовательные программы </a:t>
            </a:r>
          </a:p>
        </p:txBody>
      </p:sp>
      <p:sp>
        <p:nvSpPr>
          <p:cNvPr id="16389" name="Прямоугольник 10"/>
          <p:cNvSpPr>
            <a:spLocks noChangeArrowheads="1"/>
          </p:cNvSpPr>
          <p:nvPr/>
        </p:nvSpPr>
        <p:spPr bwMode="auto">
          <a:xfrm>
            <a:off x="176213" y="1329929"/>
            <a:ext cx="8784431" cy="275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marL="455613" indent="-455613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Tx/>
            </a:pPr>
            <a:r>
              <a:rPr lang="ru-RU" altLang="ru-RU" sz="1800" dirty="0">
                <a:latin typeface="Arial" charset="0"/>
              </a:rPr>
              <a:t>Единая информационная база; 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</a:pPr>
            <a:r>
              <a:rPr lang="ru-RU" altLang="ru-RU" sz="1800" dirty="0">
                <a:latin typeface="Arial" charset="0"/>
              </a:rPr>
              <a:t>Настроенные, упорядоченные  процессы подготовки ОПОП ВО;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</a:pPr>
            <a:r>
              <a:rPr lang="ru-RU" altLang="ru-RU" sz="1800" dirty="0">
                <a:latin typeface="Arial" charset="0"/>
              </a:rPr>
              <a:t>Стандартизация структуры ОПОП ВО;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</a:pPr>
            <a:r>
              <a:rPr lang="ru-RU" altLang="ru-RU" sz="1800" dirty="0">
                <a:latin typeface="Arial" charset="0"/>
              </a:rPr>
              <a:t>Обученные пользователи и созданные регламенты работы;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</a:pPr>
            <a:r>
              <a:rPr lang="ru-RU" altLang="ru-RU" sz="1800" dirty="0">
                <a:latin typeface="Arial" charset="0"/>
              </a:rPr>
              <a:t>Повышение качества образовательного процесса;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</a:pPr>
            <a:r>
              <a:rPr lang="ru-RU" altLang="ru-RU" sz="1800" dirty="0">
                <a:latin typeface="Arial" charset="0"/>
              </a:rPr>
              <a:t>Выполнение </a:t>
            </a:r>
            <a:r>
              <a:rPr lang="ru-RU" altLang="ru-RU" sz="1800" dirty="0" err="1">
                <a:latin typeface="Arial" charset="0"/>
              </a:rPr>
              <a:t>аккредитационных</a:t>
            </a:r>
            <a:r>
              <a:rPr lang="ru-RU" altLang="ru-RU" sz="1800" dirty="0">
                <a:latin typeface="Arial" charset="0"/>
              </a:rPr>
              <a:t> показателей вузом;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</a:pPr>
            <a:r>
              <a:rPr lang="ru-RU" altLang="ru-RU" sz="1800" dirty="0">
                <a:latin typeface="Arial" charset="0"/>
              </a:rPr>
              <a:t>Готовность предоставить к аккредитации документацию в любой момент времени.</a:t>
            </a:r>
          </a:p>
        </p:txBody>
      </p:sp>
      <p:pic>
        <p:nvPicPr>
          <p:cNvPr id="16390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" t="16541" r="5396" b="19524"/>
          <a:stretch>
            <a:fillRect/>
          </a:stretch>
        </p:blipFill>
        <p:spPr bwMode="auto">
          <a:xfrm>
            <a:off x="521494" y="4377770"/>
            <a:ext cx="2538338" cy="70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12"/>
          <p:cNvSpPr txBox="1">
            <a:spLocks noChangeArrowheads="1"/>
          </p:cNvSpPr>
          <p:nvPr/>
        </p:nvSpPr>
        <p:spPr bwMode="auto">
          <a:xfrm>
            <a:off x="3762375" y="4266010"/>
            <a:ext cx="5022056" cy="80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i="1" dirty="0">
                <a:solidFill>
                  <a:srgbClr val="002060"/>
                </a:solidFill>
                <a:latin typeface="Arial" charset="0"/>
                <a:cs typeface="Arial" charset="0"/>
              </a:rPr>
              <a:t>Разработчик, ООО «Интеллект Инфо»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i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Правосудов</a:t>
            </a:r>
            <a:r>
              <a:rPr lang="ru-RU" altLang="ru-RU" sz="1600" i="1" dirty="0">
                <a:solidFill>
                  <a:srgbClr val="002060"/>
                </a:solidFill>
                <a:latin typeface="Arial" charset="0"/>
                <a:cs typeface="Arial" charset="0"/>
              </a:rPr>
              <a:t> Роман Николаевич,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i="1" dirty="0">
                <a:solidFill>
                  <a:srgbClr val="002060"/>
                </a:solidFill>
                <a:latin typeface="Arial" charset="0"/>
                <a:cs typeface="Arial" charset="0"/>
              </a:rPr>
              <a:t>+79603319045, intellektinfo@yandex.ru</a:t>
            </a:r>
          </a:p>
        </p:txBody>
      </p:sp>
    </p:spTree>
    <p:extLst>
      <p:ext uri="{BB962C8B-B14F-4D97-AF65-F5344CB8AC3E}">
        <p14:creationId xmlns:p14="http://schemas.microsoft.com/office/powerpoint/2010/main" val="345457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" t="16541" r="5396" b="19524"/>
          <a:stretch>
            <a:fillRect/>
          </a:stretch>
        </p:blipFill>
        <p:spPr bwMode="auto">
          <a:xfrm>
            <a:off x="179512" y="123478"/>
            <a:ext cx="2393234" cy="66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763" y="843558"/>
            <a:ext cx="8544693" cy="237626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СПАСИБО ЗА ВНИМАНИЕ!</a:t>
            </a:r>
            <a:br>
              <a:rPr 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</a:br>
            <a:r>
              <a:rPr lang="ru-RU" sz="22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2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Автоматизированное формирование программы воспитания в структуре образовательной программы </a:t>
            </a:r>
            <a:r>
              <a:rPr lang="ru-RU" sz="22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вуза </a:t>
            </a:r>
            <a:r>
              <a:rPr lang="ru-RU" sz="22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2000" b="1" dirty="0">
              <a:solidFill>
                <a:srgbClr val="002060"/>
              </a:solidFill>
              <a:latin typeface="Caveat" panose="00000500000000000000" pitchFamily="2" charset="-52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4644008" y="3579862"/>
            <a:ext cx="394342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Правосудов</a:t>
            </a:r>
            <a:r>
              <a:rPr lang="ru-RU" altLang="ru-RU" sz="1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Роман Николаевич 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Директор ООО Интеллект Инфо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Тел: +79603319045 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arn-CL" altLang="ru-RU" sz="1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E-mail: intellektinfo@yandex.ru  </a:t>
            </a:r>
            <a:endParaRPr lang="ru-RU" altLang="ru-RU" sz="1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arn-CL" altLang="ru-RU" sz="1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Web: http://intellektinfo.ru</a:t>
            </a:r>
            <a:endParaRPr lang="ru-RU" altLang="ru-RU" sz="1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4154792"/>
            <a:ext cx="862013" cy="86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4"/>
          <p:cNvSpPr txBox="1">
            <a:spLocks/>
          </p:cNvSpPr>
          <p:nvPr/>
        </p:nvSpPr>
        <p:spPr bwMode="auto">
          <a:xfrm>
            <a:off x="131763" y="3432703"/>
            <a:ext cx="7573962" cy="61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0" rIns="54000" bIns="0" anchor="ctr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F5D9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ru-RU" sz="2000" b="0" dirty="0">
                <a:solidFill>
                  <a:srgbClr val="002060"/>
                </a:solidFill>
                <a:ea typeface="+mn-ea"/>
              </a:rPr>
              <a:t>Интеллект Инфо: Образовательные </a:t>
            </a:r>
            <a:r>
              <a:rPr lang="ru-RU" sz="2000" b="0" dirty="0" smtClean="0">
                <a:solidFill>
                  <a:srgbClr val="002060"/>
                </a:solidFill>
                <a:ea typeface="+mn-ea"/>
              </a:rPr>
              <a:t>программы</a:t>
            </a:r>
            <a:endParaRPr lang="ru-RU" sz="2000" b="0" dirty="0">
              <a:solidFill>
                <a:srgbClr val="002060"/>
              </a:solidFill>
              <a:ea typeface="+mn-ea"/>
            </a:endParaRPr>
          </a:p>
          <a:p>
            <a:pPr algn="l">
              <a:defRPr/>
            </a:pPr>
            <a:r>
              <a:rPr lang="ru-RU" sz="2000" b="0" dirty="0">
                <a:solidFill>
                  <a:srgbClr val="002060"/>
                </a:solidFill>
                <a:ea typeface="+mn-ea"/>
              </a:rPr>
              <a:t>Расширение для 1С:Университет ПРОФ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4229382"/>
            <a:ext cx="1560512" cy="71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87675" y="4227795"/>
            <a:ext cx="2706688" cy="7078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+mn-lt"/>
                <a:cs typeface="+mn-cs"/>
              </a:rPr>
              <a:t>Включено в реестр российского ПО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1563"/>
            <a:ext cx="1689506" cy="43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03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123282" y="34915"/>
            <a:ext cx="4897438" cy="737959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АВТОМАТИЗИРОВАННАЯ </a:t>
            </a:r>
            <a:b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</a:br>
            <a: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ТЕХНОЛОГИЯ</a:t>
            </a:r>
          </a:p>
        </p:txBody>
      </p:sp>
      <p:sp>
        <p:nvSpPr>
          <p:cNvPr id="83971" name="Rectangle 13"/>
          <p:cNvSpPr txBox="1">
            <a:spLocks noChangeArrowheads="1"/>
          </p:cNvSpPr>
          <p:nvPr/>
        </p:nvSpPr>
        <p:spPr bwMode="auto">
          <a:xfrm>
            <a:off x="250825" y="4730110"/>
            <a:ext cx="172878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83972" name="Rectangle 14"/>
          <p:cNvSpPr txBox="1">
            <a:spLocks noChangeArrowheads="1"/>
          </p:cNvSpPr>
          <p:nvPr/>
        </p:nvSpPr>
        <p:spPr bwMode="auto">
          <a:xfrm>
            <a:off x="1692275" y="4659462"/>
            <a:ext cx="6624638" cy="2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008637"/>
                </a:solidFill>
              </a:rPr>
              <a:t>XX</a:t>
            </a:r>
            <a:r>
              <a:rPr lang="en-US" altLang="ru-RU" sz="800" b="1">
                <a:solidFill>
                  <a:srgbClr val="008637"/>
                </a:solidFill>
              </a:rPr>
              <a:t>I</a:t>
            </a:r>
            <a:r>
              <a:rPr lang="ru-RU" altLang="ru-RU" sz="800" b="1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>
                <a:solidFill>
                  <a:srgbClr val="008637"/>
                </a:solidFill>
              </a:rPr>
            </a:br>
            <a:r>
              <a:rPr lang="ru-RU" altLang="ru-RU" sz="900" b="1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008637"/>
                </a:solidFill>
              </a:rPr>
              <a:t> </a:t>
            </a:r>
          </a:p>
        </p:txBody>
      </p:sp>
      <p:sp>
        <p:nvSpPr>
          <p:cNvPr id="83973" name="Rectangle 15"/>
          <p:cNvSpPr txBox="1">
            <a:spLocks noChangeArrowheads="1"/>
          </p:cNvSpPr>
          <p:nvPr/>
        </p:nvSpPr>
        <p:spPr bwMode="auto">
          <a:xfrm>
            <a:off x="8101014" y="4740400"/>
            <a:ext cx="765175" cy="15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EC84D87-919F-4A10-BD13-6ACCBC80D3E2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sp>
        <p:nvSpPr>
          <p:cNvPr id="83974" name="Прямоугольник 2"/>
          <p:cNvSpPr>
            <a:spLocks noChangeArrowheads="1"/>
          </p:cNvSpPr>
          <p:nvPr/>
        </p:nvSpPr>
        <p:spPr bwMode="auto">
          <a:xfrm>
            <a:off x="17380" y="772874"/>
            <a:ext cx="5762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800" b="1" dirty="0">
                <a:solidFill>
                  <a:srgbClr val="0F5D9B"/>
                </a:solidFill>
                <a:latin typeface="+mn-lt"/>
                <a:cs typeface="+mn-cs"/>
              </a:rPr>
              <a:t>Интеллект Инфо: Образовательные программы. Расширение для 1С:Университет ПРОФ</a:t>
            </a:r>
          </a:p>
        </p:txBody>
      </p:sp>
      <p:pic>
        <p:nvPicPr>
          <p:cNvPr id="839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/>
          <a:stretch>
            <a:fillRect/>
          </a:stretch>
        </p:blipFill>
        <p:spPr bwMode="auto">
          <a:xfrm>
            <a:off x="41275" y="1390221"/>
            <a:ext cx="7118350" cy="371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6" name="Прямоугольник 11"/>
          <p:cNvSpPr>
            <a:spLocks noChangeArrowheads="1"/>
          </p:cNvSpPr>
          <p:nvPr/>
        </p:nvSpPr>
        <p:spPr bwMode="auto">
          <a:xfrm>
            <a:off x="41276" y="3651710"/>
            <a:ext cx="560387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ru-RU" sz="1800" dirty="0"/>
              <a:t>https://solutions.1c.ru/catalog/intellektinfo_opop</a:t>
            </a:r>
            <a:endParaRPr lang="ru-RU" altLang="ru-RU" sz="1800" dirty="0"/>
          </a:p>
        </p:txBody>
      </p:sp>
      <p:pic>
        <p:nvPicPr>
          <p:cNvPr id="839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220044"/>
            <a:ext cx="1384300" cy="187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39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380515"/>
            <a:ext cx="1701800" cy="235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72001" y="1782213"/>
            <a:ext cx="4479925" cy="61555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  <a:cs typeface="+mn-cs"/>
              </a:rPr>
              <a:t>Включено в реестр российского ПО</a:t>
            </a:r>
          </a:p>
          <a:p>
            <a:pPr>
              <a:defRPr/>
            </a:pPr>
            <a:r>
              <a:rPr lang="arn-CL" dirty="0">
                <a:latin typeface="+mn-lt"/>
                <a:cs typeface="+mn-cs"/>
              </a:rPr>
              <a:t>https://reestr.digital.gov.ru/reestr/501121/</a:t>
            </a:r>
            <a:endParaRPr lang="ru-RU" dirty="0">
              <a:latin typeface="+mn-lt"/>
              <a:cs typeface="+mn-cs"/>
            </a:endParaRPr>
          </a:p>
        </p:txBody>
      </p:sp>
      <p:pic>
        <p:nvPicPr>
          <p:cNvPr id="8398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2355123"/>
            <a:ext cx="863600" cy="8633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" y="260808"/>
            <a:ext cx="1614488" cy="44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01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6106503" y="1536998"/>
            <a:ext cx="3024188" cy="1322784"/>
          </a:xfrm>
          <a:prstGeom prst="rect">
            <a:avLst/>
          </a:prstGeom>
          <a:solidFill>
            <a:schemeClr val="bg1"/>
          </a:solidFill>
        </p:spPr>
        <p:txBody>
          <a:bodyPr lIns="91424" tIns="45712" rIns="91424" bIns="45712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0F5D9B"/>
                </a:solidFill>
              </a:rPr>
              <a:t>Расширение </a:t>
            </a:r>
          </a:p>
          <a:p>
            <a:pPr algn="ctr">
              <a:defRPr/>
            </a:pPr>
            <a:r>
              <a:rPr lang="ru-RU" sz="1600" dirty="0">
                <a:solidFill>
                  <a:srgbClr val="0F5D9B"/>
                </a:solidFill>
              </a:rPr>
              <a:t>совместно с базовым продуктом позволяет автоматизировано создавать пакет документов ОПОП ВО</a:t>
            </a:r>
          </a:p>
        </p:txBody>
      </p:sp>
      <p:sp>
        <p:nvSpPr>
          <p:cNvPr id="8194" name=" 2"/>
          <p:cNvSpPr>
            <a:spLocks noGrp="1"/>
          </p:cNvSpPr>
          <p:nvPr/>
        </p:nvSpPr>
        <p:spPr bwMode="auto">
          <a:xfrm>
            <a:off x="1614488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400">
              <a:latin typeface="Futura PT Book" pitchFamily="34" charset="-52"/>
            </a:endParaRPr>
          </a:p>
        </p:txBody>
      </p:sp>
      <p:sp>
        <p:nvSpPr>
          <p:cNvPr id="8196" name="Заголовок 3"/>
          <p:cNvSpPr>
            <a:spLocks noGrp="1"/>
          </p:cNvSpPr>
          <p:nvPr>
            <p:ph type="title"/>
          </p:nvPr>
        </p:nvSpPr>
        <p:spPr>
          <a:xfrm>
            <a:off x="179512" y="112566"/>
            <a:ext cx="6696744" cy="738188"/>
          </a:xfrm>
        </p:spPr>
        <p:txBody>
          <a:bodyPr>
            <a:noAutofit/>
          </a:bodyPr>
          <a:lstStyle/>
          <a:p>
            <a:pPr algn="l"/>
            <a: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АВТОМАТИЗИРОВАННАЯ </a:t>
            </a:r>
            <a:r>
              <a:rPr lang="ru-RU" altLang="ru-RU" sz="2400" b="1" dirty="0" smtClean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ТЕХНОЛОГИЯ -</a:t>
            </a:r>
            <a: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</a:br>
            <a: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КРИТЕРИЙ </a:t>
            </a:r>
            <a:r>
              <a:rPr 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ЦИФРОВОЙ ТРАНСФОРМАЦИИ</a:t>
            </a:r>
            <a:endParaRPr lang="ru-RU" altLang="ru-RU" sz="2400" b="1" dirty="0">
              <a:solidFill>
                <a:srgbClr val="85100D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19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7" y="3101579"/>
            <a:ext cx="8642747" cy="19550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Объект 6"/>
          <p:cNvSpPr txBox="1">
            <a:spLocks/>
          </p:cNvSpPr>
          <p:nvPr/>
        </p:nvSpPr>
        <p:spPr bwMode="auto">
          <a:xfrm>
            <a:off x="287708" y="844154"/>
            <a:ext cx="7236620" cy="230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361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71755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4097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Clr>
                <a:srgbClr val="0F5D9B"/>
              </a:buClr>
              <a:buNone/>
            </a:pPr>
            <a:r>
              <a:rPr lang="ru-RU" altLang="ru-RU" sz="1600" dirty="0">
                <a:latin typeface="Arial" charset="0"/>
              </a:rPr>
              <a:t>Реализованы автоматизированные технологии, формирующие:</a:t>
            </a:r>
          </a:p>
          <a:p>
            <a:pPr>
              <a:spcBef>
                <a:spcPts val="300"/>
              </a:spcBef>
              <a:buClr>
                <a:srgbClr val="0F5D9B"/>
              </a:buClr>
            </a:pPr>
            <a:r>
              <a:rPr lang="ru-RU" altLang="ru-RU" sz="1600" dirty="0">
                <a:latin typeface="Arial" charset="0"/>
              </a:rPr>
              <a:t>Описание результатов освоения ОПОП и обучения по дисциплинам;</a:t>
            </a:r>
          </a:p>
          <a:p>
            <a:pPr>
              <a:spcBef>
                <a:spcPts val="300"/>
              </a:spcBef>
              <a:buClr>
                <a:srgbClr val="0F5D9B"/>
              </a:buClr>
            </a:pPr>
            <a:r>
              <a:rPr lang="ru-RU" altLang="ru-RU" sz="1600" dirty="0">
                <a:latin typeface="Arial" charset="0"/>
              </a:rPr>
              <a:t>Учебно-методическое обеспечение – справка УМО;</a:t>
            </a:r>
          </a:p>
          <a:p>
            <a:pPr>
              <a:spcBef>
                <a:spcPts val="300"/>
              </a:spcBef>
              <a:buClr>
                <a:srgbClr val="0F5D9B"/>
              </a:buClr>
            </a:pPr>
            <a:r>
              <a:rPr lang="ru-RU" altLang="ru-RU" sz="1600" dirty="0">
                <a:latin typeface="Arial" charset="0"/>
              </a:rPr>
              <a:t>Материально-техническое обеспечение – справка МТО;</a:t>
            </a:r>
          </a:p>
          <a:p>
            <a:pPr>
              <a:spcBef>
                <a:spcPts val="300"/>
              </a:spcBef>
              <a:buClr>
                <a:srgbClr val="0F5D9B"/>
              </a:buClr>
            </a:pPr>
            <a:r>
              <a:rPr lang="ru-RU" altLang="ru-RU" sz="1600" dirty="0">
                <a:latin typeface="Arial" charset="0"/>
              </a:rPr>
              <a:t>Шаблоны РПД с первоначальным заполнением данных;</a:t>
            </a:r>
          </a:p>
          <a:p>
            <a:pPr>
              <a:spcBef>
                <a:spcPts val="300"/>
              </a:spcBef>
              <a:buClr>
                <a:srgbClr val="0F5D9B"/>
              </a:buClr>
            </a:pPr>
            <a:r>
              <a:rPr lang="ru-RU" altLang="ru-RU" sz="1600" dirty="0">
                <a:latin typeface="Arial" charset="0"/>
              </a:rPr>
              <a:t>Утверждения РПД ответственными лицами;</a:t>
            </a:r>
          </a:p>
          <a:p>
            <a:pPr>
              <a:spcBef>
                <a:spcPts val="300"/>
              </a:spcBef>
              <a:buClr>
                <a:srgbClr val="0F5D9B"/>
              </a:buClr>
            </a:pPr>
            <a:r>
              <a:rPr lang="ru-RU" altLang="ru-RU" sz="1600" dirty="0">
                <a:latin typeface="Arial" charset="0"/>
              </a:rPr>
              <a:t>Выгрузки сводных данных РПД по ОПОП в *.</a:t>
            </a:r>
            <a:r>
              <a:rPr lang="ru-RU" altLang="ru-RU" sz="1600" dirty="0" err="1">
                <a:latin typeface="Arial" charset="0"/>
              </a:rPr>
              <a:t>pdf</a:t>
            </a:r>
            <a:r>
              <a:rPr lang="ru-RU" altLang="ru-RU" sz="1600" dirty="0">
                <a:latin typeface="Arial" charset="0"/>
              </a:rPr>
              <a:t> формат и пр.</a:t>
            </a:r>
          </a:p>
        </p:txBody>
      </p:sp>
    </p:spTree>
    <p:extLst>
      <p:ext uri="{BB962C8B-B14F-4D97-AF65-F5344CB8AC3E}">
        <p14:creationId xmlns:p14="http://schemas.microsoft.com/office/powerpoint/2010/main" val="206620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987574"/>
            <a:ext cx="7255118" cy="410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 2"/>
          <p:cNvSpPr>
            <a:spLocks noGrp="1"/>
          </p:cNvSpPr>
          <p:nvPr/>
        </p:nvSpPr>
        <p:spPr bwMode="auto">
          <a:xfrm>
            <a:off x="1614488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400">
              <a:latin typeface="Futura PT Book" pitchFamily="34" charset="-52"/>
            </a:endParaRPr>
          </a:p>
        </p:txBody>
      </p:sp>
      <p:sp>
        <p:nvSpPr>
          <p:cNvPr id="9220" name="Заголовок 3"/>
          <p:cNvSpPr>
            <a:spLocks noGrp="1"/>
          </p:cNvSpPr>
          <p:nvPr>
            <p:ph type="title"/>
          </p:nvPr>
        </p:nvSpPr>
        <p:spPr>
          <a:xfrm>
            <a:off x="539552" y="51470"/>
            <a:ext cx="6192687" cy="521568"/>
          </a:xfrm>
        </p:spPr>
        <p:txBody>
          <a:bodyPr>
            <a:noAutofit/>
          </a:bodyPr>
          <a:lstStyle/>
          <a:p>
            <a:pPr algn="l"/>
            <a: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Принцип формирования результатов </a:t>
            </a:r>
            <a:r>
              <a:rPr lang="ru-RU" altLang="ru-RU" sz="2400" b="1" dirty="0" smtClean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altLang="ru-RU" sz="2400" b="1" dirty="0" smtClean="0">
                <a:solidFill>
                  <a:srgbClr val="85100D"/>
                </a:solidFill>
                <a:latin typeface="+mn-lt"/>
                <a:ea typeface="+mn-ea"/>
                <a:cs typeface="+mn-cs"/>
              </a:rPr>
            </a:br>
            <a:r>
              <a:rPr lang="ru-RU" altLang="ru-RU" sz="2400" b="1" dirty="0" smtClean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освоения </a:t>
            </a:r>
            <a: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ОП по ФГОС3++</a:t>
            </a:r>
          </a:p>
        </p:txBody>
      </p:sp>
      <p:sp>
        <p:nvSpPr>
          <p:cNvPr id="9222" name="Прямоугольник 2"/>
          <p:cNvSpPr>
            <a:spLocks noChangeArrowheads="1"/>
          </p:cNvSpPr>
          <p:nvPr/>
        </p:nvSpPr>
        <p:spPr bwMode="auto">
          <a:xfrm>
            <a:off x="111864" y="627534"/>
            <a:ext cx="6786563" cy="83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latin typeface="Arial" charset="0"/>
              </a:rPr>
              <a:t>Учитываются требования ФГОС3++, профессиональных стандартов и рекомендаций Нац. совета по профессиональным квалификациям (пр. №35 от 27.03.2019, № 18 от 29.03.2017 г.)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7157069" y="1131590"/>
            <a:ext cx="1951435" cy="3672408"/>
          </a:xfrm>
          <a:prstGeom prst="rect">
            <a:avLst/>
          </a:prstGeom>
          <a:noFill/>
          <a:ln>
            <a:noFill/>
          </a:ln>
          <a:extLst/>
        </p:spPr>
        <p:txBody>
          <a:bodyPr lIns="91424" tIns="45712" rIns="91424" bIns="45712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lvl="2" indent="0" eaLnBrk="1" hangingPunct="1">
              <a:spcBef>
                <a:spcPts val="600"/>
              </a:spcBef>
              <a:buNone/>
              <a:defRPr/>
            </a:pPr>
            <a:r>
              <a:rPr lang="ru-RU" altLang="ru-RU" dirty="0">
                <a:solidFill>
                  <a:srgbClr val="0F5D9B"/>
                </a:solidFill>
                <a:latin typeface="+mn-lt"/>
              </a:rPr>
              <a:t>Паспорт компетенций – документ</a:t>
            </a:r>
          </a:p>
          <a:p>
            <a:pPr marL="0" lvl="2" indent="0" eaLnBrk="1" hangingPunct="1">
              <a:spcBef>
                <a:spcPts val="600"/>
              </a:spcBef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</a:rPr>
              <a:t> </a:t>
            </a:r>
            <a:endParaRPr lang="ru-RU" altLang="ru-RU" dirty="0">
              <a:latin typeface="Arial" panose="020B0604020202020204" pitchFamily="34" charset="0"/>
            </a:endParaRPr>
          </a:p>
          <a:p>
            <a:pPr marL="0" lvl="2" indent="0" eaLnBrk="1" hangingPunct="1">
              <a:spcBef>
                <a:spcPts val="600"/>
              </a:spcBef>
              <a:buNone/>
              <a:defRPr/>
            </a:pPr>
            <a:r>
              <a:rPr lang="ru-RU" altLang="ru-RU" dirty="0">
                <a:solidFill>
                  <a:srgbClr val="0F5D9B"/>
                </a:solidFill>
                <a:latin typeface="+mn-lt"/>
              </a:rPr>
              <a:t>Матрица компетенций – отчет </a:t>
            </a:r>
            <a:endParaRPr lang="ru-RU" altLang="ru-RU" dirty="0" smtClean="0">
              <a:solidFill>
                <a:srgbClr val="0F5D9B"/>
              </a:solidFill>
              <a:latin typeface="+mn-lt"/>
            </a:endParaRPr>
          </a:p>
          <a:p>
            <a:pPr marL="0" lvl="2" indent="0" eaLnBrk="1" hangingPunct="1">
              <a:spcBef>
                <a:spcPts val="600"/>
              </a:spcBef>
              <a:buNone/>
              <a:defRPr/>
            </a:pPr>
            <a:endParaRPr lang="ru-RU" altLang="ru-RU" dirty="0" smtClean="0">
              <a:solidFill>
                <a:srgbClr val="0F5D9B"/>
              </a:solidFill>
              <a:latin typeface="+mn-lt"/>
            </a:endParaRPr>
          </a:p>
          <a:p>
            <a:pPr marL="0" lvl="2" indent="0" eaLnBrk="1" hangingPunct="1">
              <a:spcBef>
                <a:spcPts val="600"/>
              </a:spcBef>
              <a:buNone/>
              <a:defRPr/>
            </a:pPr>
            <a:r>
              <a:rPr lang="ru-RU" altLang="ru-RU" dirty="0" smtClean="0">
                <a:solidFill>
                  <a:srgbClr val="0F5D9B"/>
                </a:solidFill>
                <a:latin typeface="+mn-lt"/>
              </a:rPr>
              <a:t>Различные варианты  описания критериев уровней освоения компетенций</a:t>
            </a:r>
            <a:endParaRPr lang="ru-RU" altLang="ru-RU" dirty="0">
              <a:solidFill>
                <a:srgbClr val="0F5D9B"/>
              </a:solidFill>
              <a:latin typeface="+mn-lt"/>
            </a:endParaRPr>
          </a:p>
          <a:p>
            <a:pPr marL="0" indent="0" eaLnBrk="1" hangingPunct="1">
              <a:defRPr/>
            </a:pPr>
            <a:endParaRPr lang="ru-RU" altLang="ru-RU" kern="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06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546310"/>
              </p:ext>
            </p:extLst>
          </p:nvPr>
        </p:nvGraphicFramePr>
        <p:xfrm>
          <a:off x="463199" y="2227429"/>
          <a:ext cx="822960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3606"/>
            <a:ext cx="7056784" cy="603928"/>
          </a:xfrm>
        </p:spPr>
        <p:txBody>
          <a:bodyPr>
            <a:normAutofit/>
          </a:bodyPr>
          <a:lstStyle/>
          <a:p>
            <a: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АВТОМАТИЗАЦИЯ ПРОЦЕССА РАЗРАБОТКИ ОП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07504" y="555526"/>
            <a:ext cx="799288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sz="1600" b="1" kern="0" dirty="0" smtClean="0">
                <a:solidFill>
                  <a:srgbClr val="0F5D9B"/>
                </a:solidFill>
                <a:latin typeface="+mn-lt"/>
              </a:rPr>
              <a:t>Рассмотрение, принятие/утверждение  </a:t>
            </a:r>
            <a:r>
              <a:rPr lang="ru-RU" sz="1600" b="1" kern="0" dirty="0">
                <a:solidFill>
                  <a:srgbClr val="0F5D9B"/>
                </a:solidFill>
                <a:latin typeface="+mn-lt"/>
              </a:rPr>
              <a:t>или доработка основных </a:t>
            </a:r>
            <a:r>
              <a:rPr lang="ru-RU" sz="1600" b="1" kern="0" dirty="0" smtClean="0">
                <a:solidFill>
                  <a:srgbClr val="0F5D9B"/>
                </a:solidFill>
                <a:latin typeface="+mn-lt"/>
              </a:rPr>
              <a:t>процессов,  </a:t>
            </a:r>
            <a:r>
              <a:rPr lang="ru-RU" sz="1600" b="1" kern="0" dirty="0">
                <a:solidFill>
                  <a:srgbClr val="0F5D9B"/>
                </a:solidFill>
                <a:latin typeface="+mn-lt"/>
              </a:rPr>
              <a:t>печатных форм документов </a:t>
            </a:r>
            <a:r>
              <a:rPr lang="ru-RU" sz="1600" b="1" kern="0" dirty="0" smtClean="0">
                <a:solidFill>
                  <a:srgbClr val="0F5D9B"/>
                </a:solidFill>
                <a:latin typeface="+mn-lt"/>
              </a:rPr>
              <a:t>ИС.</a:t>
            </a:r>
            <a:endParaRPr lang="ru-RU" sz="1600" b="1" kern="0" dirty="0">
              <a:solidFill>
                <a:srgbClr val="0F5D9B"/>
              </a:solidFill>
              <a:latin typeface="+mn-lt"/>
            </a:endParaRPr>
          </a:p>
          <a:p>
            <a:pPr>
              <a:defRPr/>
            </a:pPr>
            <a:r>
              <a:rPr lang="ru-RU" sz="1600" b="1" kern="0" dirty="0" smtClean="0">
                <a:solidFill>
                  <a:srgbClr val="0F5D9B"/>
                </a:solidFill>
                <a:latin typeface="+mn-lt"/>
              </a:rPr>
              <a:t>Ввод регламентов (работы/использования ИС),  реорганизация, упорядочивание процессов.</a:t>
            </a:r>
          </a:p>
          <a:p>
            <a:pPr>
              <a:defRPr/>
            </a:pPr>
            <a:r>
              <a:rPr lang="ru-RU" sz="1600" b="1" kern="0" dirty="0" smtClean="0">
                <a:solidFill>
                  <a:srgbClr val="0F5D9B"/>
                </a:solidFill>
                <a:latin typeface="+mn-lt"/>
              </a:rPr>
              <a:t>Обеспечение эксплуатации ИС (служба поддержки и консультации ППС 24/7).</a:t>
            </a:r>
            <a:endParaRPr lang="ru-RU" sz="1600" b="1" kern="0" dirty="0">
              <a:solidFill>
                <a:srgbClr val="0F5D9B"/>
              </a:solidFill>
              <a:latin typeface="+mn-lt"/>
            </a:endParaRPr>
          </a:p>
        </p:txBody>
      </p:sp>
      <p:sp>
        <p:nvSpPr>
          <p:cNvPr id="13" name="Заголовок 12"/>
          <p:cNvSpPr txBox="1">
            <a:spLocks/>
          </p:cNvSpPr>
          <p:nvPr/>
        </p:nvSpPr>
        <p:spPr>
          <a:xfrm>
            <a:off x="899592" y="1995686"/>
            <a:ext cx="7344816" cy="39856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ru-RU" altLang="ru-RU" sz="1600" b="1" dirty="0" smtClean="0">
                <a:solidFill>
                  <a:srgbClr val="D9241C"/>
                </a:solidFill>
                <a:latin typeface="Arial" charset="0"/>
                <a:ea typeface="+mn-ea"/>
                <a:cs typeface="+mn-cs"/>
              </a:rPr>
              <a:t>Основные этапы автоматизированной разработки и актуализации ОП</a:t>
            </a:r>
            <a:endParaRPr lang="ru-RU" altLang="ru-RU" sz="1600" b="1" dirty="0">
              <a:solidFill>
                <a:srgbClr val="D9241C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63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 2"/>
          <p:cNvSpPr>
            <a:spLocks noGrp="1"/>
          </p:cNvSpPr>
          <p:nvPr/>
        </p:nvSpPr>
        <p:spPr bwMode="auto">
          <a:xfrm>
            <a:off x="1614488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400">
              <a:latin typeface="Futura PT Book" pitchFamily="34" charset="-52"/>
            </a:endParaRPr>
          </a:p>
        </p:txBody>
      </p:sp>
      <p:sp>
        <p:nvSpPr>
          <p:cNvPr id="10243" name="Заголовок 3"/>
          <p:cNvSpPr>
            <a:spLocks noGrp="1"/>
          </p:cNvSpPr>
          <p:nvPr>
            <p:ph type="title"/>
          </p:nvPr>
        </p:nvSpPr>
        <p:spPr>
          <a:xfrm>
            <a:off x="1259682" y="42863"/>
            <a:ext cx="5904310" cy="922735"/>
          </a:xfrm>
        </p:spPr>
        <p:txBody>
          <a:bodyPr>
            <a:normAutofit/>
          </a:bodyPr>
          <a:lstStyle/>
          <a:p>
            <a: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ФОРМИРОВАНИЕ РЕЗУЛЬТАТОВ ОСВОЕНИЯ  И РЕЗУЛЬТАТОВ ОБУЧЕНИЯ ПО ОПОП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98"/>
          <a:stretch>
            <a:fillRect/>
          </a:stretch>
        </p:blipFill>
        <p:spPr bwMode="auto">
          <a:xfrm>
            <a:off x="0" y="967978"/>
            <a:ext cx="7740254" cy="354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3" t="13216" r="11736" b="48589"/>
          <a:stretch>
            <a:fillRect/>
          </a:stretch>
        </p:blipFill>
        <p:spPr bwMode="auto">
          <a:xfrm>
            <a:off x="2771776" y="3507582"/>
            <a:ext cx="6336506" cy="162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69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Заголовок 3"/>
          <p:cNvSpPr>
            <a:spLocks noGrp="1" noChangeArrowheads="1"/>
          </p:cNvSpPr>
          <p:nvPr>
            <p:ph type="title"/>
          </p:nvPr>
        </p:nvSpPr>
        <p:spPr>
          <a:xfrm>
            <a:off x="323528" y="267494"/>
            <a:ext cx="6409407" cy="615760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МОДЕЛИ РАСПРЕДЕЛЕНИЯ КОМПЕТЕНЦИЙ</a:t>
            </a:r>
          </a:p>
        </p:txBody>
      </p:sp>
      <p:sp>
        <p:nvSpPr>
          <p:cNvPr id="88069" name="Rectangle 15"/>
          <p:cNvSpPr txBox="1">
            <a:spLocks noChangeArrowheads="1"/>
          </p:cNvSpPr>
          <p:nvPr/>
        </p:nvSpPr>
        <p:spPr bwMode="auto">
          <a:xfrm>
            <a:off x="8101014" y="4740400"/>
            <a:ext cx="765175" cy="15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B0F7AB3-82B0-4BFB-BCCF-BAA1FB9509EB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526" y="1196125"/>
            <a:ext cx="8713663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ru-RU" sz="2400" b="1" kern="0" dirty="0">
                <a:solidFill>
                  <a:srgbClr val="0F5D9B"/>
                </a:solidFill>
              </a:rPr>
              <a:t>1. Закрепление компетенций за </a:t>
            </a:r>
            <a:r>
              <a:rPr lang="ru-RU" sz="2400" b="1" kern="0" dirty="0" smtClean="0">
                <a:solidFill>
                  <a:srgbClr val="0F5D9B"/>
                </a:solidFill>
              </a:rPr>
              <a:t>дисциплинами в </a:t>
            </a:r>
            <a:r>
              <a:rPr lang="ru-RU" sz="2400" b="1" kern="0" dirty="0">
                <a:solidFill>
                  <a:srgbClr val="0F5D9B"/>
                </a:solidFill>
              </a:rPr>
              <a:t>учебных планах - привычный, но трудоемкий  вариант.</a:t>
            </a:r>
          </a:p>
          <a:p>
            <a:pPr>
              <a:spcBef>
                <a:spcPts val="1200"/>
              </a:spcBef>
              <a:defRPr/>
            </a:pPr>
            <a:r>
              <a:rPr lang="ru-RU" sz="2400" b="1" kern="0" dirty="0">
                <a:solidFill>
                  <a:srgbClr val="0F5D9B"/>
                </a:solidFill>
              </a:rPr>
              <a:t>2. Закрепление в Образовательной </a:t>
            </a:r>
            <a:r>
              <a:rPr lang="ru-RU" sz="2400" b="1" kern="0" dirty="0" smtClean="0">
                <a:solidFill>
                  <a:srgbClr val="0F5D9B"/>
                </a:solidFill>
              </a:rPr>
              <a:t>программе для </a:t>
            </a:r>
            <a:r>
              <a:rPr lang="ru-RU" sz="2400" b="1" kern="0" dirty="0">
                <a:solidFill>
                  <a:srgbClr val="0F5D9B"/>
                </a:solidFill>
              </a:rPr>
              <a:t>конкретного Направления подготовки, профиля и года набора.</a:t>
            </a:r>
          </a:p>
          <a:p>
            <a:pPr>
              <a:spcBef>
                <a:spcPts val="1200"/>
              </a:spcBef>
              <a:defRPr/>
            </a:pPr>
            <a:r>
              <a:rPr lang="ru-RU" sz="2400" b="1" kern="0" dirty="0">
                <a:solidFill>
                  <a:srgbClr val="0F5D9B"/>
                </a:solidFill>
              </a:rPr>
              <a:t>3. Распределение в Паспорте компетенций, в соответствии с уровнем </a:t>
            </a:r>
            <a:r>
              <a:rPr lang="ru-RU" sz="2400" b="1" kern="0" dirty="0" smtClean="0">
                <a:solidFill>
                  <a:srgbClr val="0F5D9B"/>
                </a:solidFill>
              </a:rPr>
              <a:t>компетенций</a:t>
            </a:r>
            <a:r>
              <a:rPr lang="ru-RU" sz="2400" dirty="0"/>
              <a:t>.</a:t>
            </a:r>
          </a:p>
          <a:p>
            <a:pPr>
              <a:defRPr/>
            </a:pPr>
            <a:endParaRPr lang="ru-RU" sz="2000" dirty="0"/>
          </a:p>
          <a:p>
            <a:pPr>
              <a:defRPr/>
            </a:pPr>
            <a:endParaRPr lang="ru-RU" dirty="0" smtClean="0">
              <a:latin typeface="+mn-lt"/>
              <a:cs typeface="+mn-cs"/>
            </a:endParaRPr>
          </a:p>
          <a:p>
            <a:pPr>
              <a:defRPr/>
            </a:pPr>
            <a:r>
              <a:rPr lang="ru-RU" dirty="0" smtClean="0">
                <a:latin typeface="+mn-lt"/>
                <a:cs typeface="+mn-cs"/>
              </a:rPr>
              <a:t>Наиболее </a:t>
            </a:r>
            <a:r>
              <a:rPr lang="ru-RU" dirty="0">
                <a:latin typeface="+mn-lt"/>
                <a:cs typeface="+mn-cs"/>
              </a:rPr>
              <a:t>перспективной является модель распределения компетенций по дисциплинам единообразно, в соответствии с уровнем компетенции. </a:t>
            </a:r>
          </a:p>
        </p:txBody>
      </p:sp>
    </p:spTree>
    <p:extLst>
      <p:ext uri="{BB962C8B-B14F-4D97-AF65-F5344CB8AC3E}">
        <p14:creationId xmlns:p14="http://schemas.microsoft.com/office/powerpoint/2010/main" val="57716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2525</TotalTime>
  <Words>2059</Words>
  <Application>Microsoft Office PowerPoint</Application>
  <PresentationFormat>Экран (16:9)</PresentationFormat>
  <Paragraphs>255</Paragraphs>
  <Slides>35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Тема Office</vt:lpstr>
      <vt:lpstr>1_Тема Office</vt:lpstr>
      <vt:lpstr>Автоматизированное формирование программы воспитания в структуре образовательной программы вуза   Инструмент контроля аккредитационных показателей вуза </vt:lpstr>
      <vt:lpstr>ТРЕБОВАНИЯ К СТРУКТУРЕ И СОДЕРЖАНИЮ  ОП</vt:lpstr>
      <vt:lpstr>Текущая практика формирования  содержания  ОП ВО</vt:lpstr>
      <vt:lpstr>АВТОМАТИЗИРОВАННАЯ  ТЕХНОЛОГИЯ</vt:lpstr>
      <vt:lpstr>АВТОМАТИЗИРОВАННАЯ ТЕХНОЛОГИЯ - КРИТЕРИЙ ЦИФРОВОЙ ТРАНСФОРМАЦИИ</vt:lpstr>
      <vt:lpstr>Принцип формирования результатов  освоения ОП по ФГОС3++</vt:lpstr>
      <vt:lpstr>АВТОМАТИЗАЦИЯ ПРОЦЕССА РАЗРАБОТКИ ОП</vt:lpstr>
      <vt:lpstr>ФОРМИРОВАНИЕ РЕЗУЛЬТАТОВ ОСВОЕНИЯ  И РЕЗУЛЬТАТОВ ОБУЧЕНИЯ ПО ОПОП</vt:lpstr>
      <vt:lpstr>МОДЕЛИ РАСПРЕДЕЛЕНИЯ КОМПЕТЕНЦИЙ</vt:lpstr>
      <vt:lpstr>РАСПРЕДЕЛЕНИЕ КОМПЕТЕНЦИЙ, ИДК, ЗУВ</vt:lpstr>
      <vt:lpstr>Анализ структуры ОП</vt:lpstr>
      <vt:lpstr>Анализ структуры ОП</vt:lpstr>
      <vt:lpstr>РЕДАКТОР  РАБОЧИХ ПРОГРАММ ДИСЦИПЛИН (РПД)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ПРОГРАММА ВОСПИТАНИЯ КАК ЧАСТЬ ОПОП</vt:lpstr>
      <vt:lpstr>Методические рекомендации Министерства науки и ВО РФ по разработке РПВ и КПВР ООВО</vt:lpstr>
      <vt:lpstr>Пояснительная записка рекомендаций</vt:lpstr>
      <vt:lpstr>Функционал Интеллект Инфо: Образовательные программы</vt:lpstr>
      <vt:lpstr>Рабочая программа воспитания ОП</vt:lpstr>
      <vt:lpstr>Печатные формы</vt:lpstr>
      <vt:lpstr>УМС по направлению подготовки 09.00.03 «Прикладная информатика»</vt:lpstr>
      <vt:lpstr>Цифровая трансформация ВО невозможна без цифровизации документооборота ОП ВО на основе единой методологии</vt:lpstr>
      <vt:lpstr>Презентация PowerPoint</vt:lpstr>
      <vt:lpstr>СИБИРСКИЙ ГОСУДАРСТВЕННЫЙ МЕДИЦИНСКИЙ УНИВЕРСИТЕТ (г.Томск)  Проект автоматизации ОП 2020-2021</vt:lpstr>
      <vt:lpstr>Проект СибГМУ (г.Томск) 2020-2021 – ключевые факторы </vt:lpstr>
      <vt:lpstr>САНКТ-ПЕТЕРБУРГСКИЙ ГОСУДАРСТВЕННЫЙ ХИМИКО-ФАРМАЦЕВТИЧЕСКИЙ УНИВЕРСИТЕТ  Проект автоматизации ОП 2021-2022</vt:lpstr>
      <vt:lpstr>Особенности внедрения Интеллект Инфо: Образовательные программы </vt:lpstr>
      <vt:lpstr>Комплексный методический проект внедрения Интеллект Инфо: Образовательные программы </vt:lpstr>
      <vt:lpstr>Достигаемые цели внедрения  Интеллект Инфо: Образовательные программы </vt:lpstr>
      <vt:lpstr>СПАСИБО ЗА ВНИМАНИЕ!  Автоматизированное формирование программы воспитания в структуре образовательной программы вуза 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praron@yandex.ru</dc:creator>
  <cp:lastModifiedBy>praron@yandex.ru</cp:lastModifiedBy>
  <cp:revision>276</cp:revision>
  <dcterms:created xsi:type="dcterms:W3CDTF">2021-09-23T06:29:56Z</dcterms:created>
  <dcterms:modified xsi:type="dcterms:W3CDTF">2022-03-22T03:08:19Z</dcterms:modified>
</cp:coreProperties>
</file>