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5" r:id="rId3"/>
    <p:sldId id="315" r:id="rId4"/>
    <p:sldId id="316" r:id="rId5"/>
    <p:sldId id="312" r:id="rId6"/>
    <p:sldId id="313" r:id="rId7"/>
    <p:sldId id="308" r:id="rId8"/>
    <p:sldId id="295" r:id="rId9"/>
    <p:sldId id="320" r:id="rId10"/>
    <p:sldId id="317" r:id="rId11"/>
    <p:sldId id="302" r:id="rId12"/>
  </p:sldIdLst>
  <p:sldSz cx="12192000" cy="6858000"/>
  <p:notesSz cx="6735763" cy="9869488"/>
  <p:embeddedFontLst>
    <p:embeddedFont>
      <p:font typeface="PT Sans" panose="020B0503020203020204" pitchFamily="34" charset="-52"/>
      <p:regular r:id="rId15"/>
      <p:bold r:id="rId16"/>
      <p:italic r:id="rId17"/>
      <p:boldItalic r:id="rId18"/>
    </p:embeddedFont>
    <p:embeddedFont>
      <p:font typeface="PT Sans Bold" panose="020B0703020203020204" pitchFamily="34" charset="-52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416" autoAdjust="0"/>
    <p:restoredTop sz="96433" autoAdjust="0"/>
  </p:normalViewPr>
  <p:slideViewPr>
    <p:cSldViewPr>
      <p:cViewPr varScale="1">
        <p:scale>
          <a:sx n="78" d="100"/>
          <a:sy n="78" d="100"/>
        </p:scale>
        <p:origin x="114" y="7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754" y="108"/>
      </p:cViewPr>
      <p:guideLst/>
    </p:cSldViewPr>
  </p:notes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D814F-6E0E-46CE-8517-BB35E06AFC5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95C4D-9335-43FB-99C5-B9AB722AE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221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5748-41B3-46DE-9190-8AE1BB3070CB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9800"/>
            <a:ext cx="5389563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3B380-8B1A-487C-8AD4-7F43E0656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599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482E6-A0EA-4E6E-9BF2-72C09D1E72F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9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39788" y="4120532"/>
            <a:ext cx="10514011" cy="903855"/>
          </a:xfrm>
        </p:spPr>
        <p:txBody>
          <a:bodyPr anchor="ctr">
            <a:normAutofit/>
          </a:bodyPr>
          <a:lstStyle>
            <a:lvl1pPr algn="l">
              <a:defRPr sz="4800"/>
            </a:lvl1pPr>
          </a:lstStyle>
          <a:p>
            <a:r>
              <a:rPr lang="ru-RU" dirty="0" smtClean="0"/>
              <a:t>Название курса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5141912"/>
            <a:ext cx="10514012" cy="98711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Модуль 1. Название модуля                                                               Блок 1. Название блока</a:t>
            </a: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3537012"/>
            <a:ext cx="10514012" cy="465994"/>
          </a:xfrm>
        </p:spPr>
        <p:txBody>
          <a:bodyPr anchor="b"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</p:spTree>
    <p:extLst>
      <p:ext uri="{BB962C8B-B14F-4D97-AF65-F5344CB8AC3E}">
        <p14:creationId xmlns:p14="http://schemas.microsoft.com/office/powerpoint/2010/main" val="292337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375" y="1448978"/>
            <a:ext cx="11017250" cy="468005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B0DE-8D94-4767-991F-04216DFF01F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6356350"/>
            <a:ext cx="7908925" cy="365125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Номер/название модуля </a:t>
            </a:r>
            <a:r>
              <a:rPr lang="en-US" dirty="0" smtClean="0"/>
              <a:t>| </a:t>
            </a:r>
            <a:r>
              <a:rPr lang="ru-RU" dirty="0" smtClean="0"/>
              <a:t>Номер/название блока </a:t>
            </a:r>
          </a:p>
        </p:txBody>
      </p:sp>
    </p:spTree>
    <p:extLst>
      <p:ext uri="{BB962C8B-B14F-4D97-AF65-F5344CB8AC3E}">
        <p14:creationId xmlns:p14="http://schemas.microsoft.com/office/powerpoint/2010/main" val="39987747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375" y="554705"/>
            <a:ext cx="8023225" cy="7200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7374" y="1448978"/>
            <a:ext cx="5364609" cy="468005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0016" y="1448978"/>
            <a:ext cx="5356142" cy="46800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B0DE-8D94-4767-991F-04216DFF01F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6356350"/>
            <a:ext cx="7908925" cy="365125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Номер/название модуля </a:t>
            </a:r>
            <a:r>
              <a:rPr lang="en-US" dirty="0" smtClean="0"/>
              <a:t>| </a:t>
            </a:r>
            <a:r>
              <a:rPr lang="ru-RU" dirty="0" smtClean="0"/>
              <a:t>Номер/название блока </a:t>
            </a:r>
          </a:p>
        </p:txBody>
      </p:sp>
    </p:spTree>
    <p:extLst>
      <p:ext uri="{BB962C8B-B14F-4D97-AF65-F5344CB8AC3E}">
        <p14:creationId xmlns:p14="http://schemas.microsoft.com/office/powerpoint/2010/main" val="273400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заголовка 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374" y="548968"/>
            <a:ext cx="8023225" cy="72005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5341" y="1496342"/>
            <a:ext cx="5364609" cy="9007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7374" y="2405958"/>
            <a:ext cx="5364610" cy="3723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0016" y="1505202"/>
            <a:ext cx="5347675" cy="9007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0016" y="2405958"/>
            <a:ext cx="5347676" cy="3723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B0DE-8D94-4767-991F-04216DFF01F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6356350"/>
            <a:ext cx="7908925" cy="365125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Номер/название модуля </a:t>
            </a:r>
            <a:r>
              <a:rPr lang="en-US" dirty="0" smtClean="0"/>
              <a:t>| </a:t>
            </a:r>
            <a:r>
              <a:rPr lang="ru-RU" dirty="0" smtClean="0"/>
              <a:t>Номер/название блока </a:t>
            </a:r>
          </a:p>
        </p:txBody>
      </p:sp>
    </p:spTree>
    <p:extLst>
      <p:ext uri="{BB962C8B-B14F-4D97-AF65-F5344CB8AC3E}">
        <p14:creationId xmlns:p14="http://schemas.microsoft.com/office/powerpoint/2010/main" val="301572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430" y="545939"/>
            <a:ext cx="8013170" cy="725347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9896" y="1448979"/>
            <a:ext cx="6444729" cy="46800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7430" y="1448978"/>
            <a:ext cx="4274434" cy="46800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B0DE-8D94-4767-991F-04216DFF01F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6356350"/>
            <a:ext cx="7908925" cy="365125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Номер/название модуля </a:t>
            </a:r>
            <a:r>
              <a:rPr lang="en-US" dirty="0" smtClean="0"/>
              <a:t>| </a:t>
            </a:r>
            <a:r>
              <a:rPr lang="ru-RU" dirty="0" smtClean="0"/>
              <a:t>Номер/название блока </a:t>
            </a:r>
          </a:p>
        </p:txBody>
      </p:sp>
    </p:spTree>
    <p:extLst>
      <p:ext uri="{BB962C8B-B14F-4D97-AF65-F5344CB8AC3E}">
        <p14:creationId xmlns:p14="http://schemas.microsoft.com/office/powerpoint/2010/main" val="376967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+ 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5982" y="548968"/>
            <a:ext cx="5220058" cy="99001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5981" y="1718982"/>
            <a:ext cx="7290081" cy="441004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35936" y="2798993"/>
            <a:ext cx="3330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НЕ ИСПОЛЬЗОВАТЬ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316058" y="6356350"/>
            <a:ext cx="450004" cy="365125"/>
          </a:xfrm>
        </p:spPr>
        <p:txBody>
          <a:bodyPr/>
          <a:lstStyle/>
          <a:p>
            <a:fld id="{290FB0DE-8D94-4767-991F-04216DFF01F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4475982" y="6356350"/>
            <a:ext cx="6750076" cy="365125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Номер/название модуля </a:t>
            </a:r>
            <a:r>
              <a:rPr lang="en-US" dirty="0" smtClean="0"/>
              <a:t>| </a:t>
            </a:r>
            <a:r>
              <a:rPr lang="ru-RU" dirty="0" smtClean="0"/>
              <a:t>Номер/название блока </a:t>
            </a:r>
          </a:p>
        </p:txBody>
      </p:sp>
    </p:spTree>
    <p:extLst>
      <p:ext uri="{BB962C8B-B14F-4D97-AF65-F5344CB8AC3E}">
        <p14:creationId xmlns:p14="http://schemas.microsoft.com/office/powerpoint/2010/main" val="33545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375" y="557954"/>
            <a:ext cx="8023225" cy="72005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59896" y="1448978"/>
            <a:ext cx="6444729" cy="46800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7375" y="1448977"/>
            <a:ext cx="4284489" cy="46800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B0DE-8D94-4767-991F-04216DFF01F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6356350"/>
            <a:ext cx="7908925" cy="365125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Номер/название модуля </a:t>
            </a:r>
            <a:r>
              <a:rPr lang="en-US" dirty="0" smtClean="0"/>
              <a:t>| </a:t>
            </a:r>
            <a:r>
              <a:rPr lang="ru-RU" dirty="0" smtClean="0"/>
              <a:t>Номер/название блока </a:t>
            </a:r>
          </a:p>
        </p:txBody>
      </p:sp>
    </p:spTree>
    <p:extLst>
      <p:ext uri="{BB962C8B-B14F-4D97-AF65-F5344CB8AC3E}">
        <p14:creationId xmlns:p14="http://schemas.microsoft.com/office/powerpoint/2010/main" val="4198234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380" y="908056"/>
            <a:ext cx="8023225" cy="720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377" y="1808165"/>
            <a:ext cx="11017251" cy="39973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6356356"/>
            <a:ext cx="73152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dirty="0" smtClean="0"/>
              <a:t>Номер/название модуля </a:t>
            </a:r>
            <a:r>
              <a:rPr lang="en-US" dirty="0" smtClean="0"/>
              <a:t>| </a:t>
            </a:r>
            <a:r>
              <a:rPr lang="ru-RU" dirty="0" smtClean="0"/>
              <a:t>Номер/название блока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B0DE-8D94-4767-991F-04216DFF01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5775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375" y="536574"/>
            <a:ext cx="7908925" cy="732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7375" y="1448978"/>
            <a:ext cx="11017250" cy="4680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CF352-453F-4415-BDE1-2AB62F12501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96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72" r:id="rId6"/>
    <p:sldLayoutId id="2147483664" r:id="rId7"/>
    <p:sldLayoutId id="214748367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normalizeH="0" baseline="0">
          <a:solidFill>
            <a:srgbClr val="05336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5336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5336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533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5336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5336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657">
          <p15:clr>
            <a:srgbClr val="F26B43"/>
          </p15:clr>
        </p15:guide>
        <p15:guide id="2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9788" y="3429000"/>
            <a:ext cx="10514011" cy="1595387"/>
          </a:xfrm>
        </p:spPr>
        <p:txBody>
          <a:bodyPr>
            <a:normAutofit/>
          </a:bodyPr>
          <a:lstStyle/>
          <a:p>
            <a:r>
              <a:rPr lang="ru-RU" b="1" dirty="0" smtClean="0"/>
              <a:t>Развитие онлайн-образования в </a:t>
            </a:r>
            <a:r>
              <a:rPr lang="ru-RU" b="1" dirty="0" err="1" smtClean="0"/>
              <a:t>СПбГЭТУ</a:t>
            </a:r>
            <a:r>
              <a:rPr lang="ru-RU" b="1" dirty="0" smtClean="0"/>
              <a:t> «ЛЭТИ»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839787" y="5319021"/>
            <a:ext cx="10746273" cy="8100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Директор центра новых образовательных технологий</a:t>
            </a:r>
          </a:p>
          <a:p>
            <a:r>
              <a:rPr lang="ru-RU" dirty="0" smtClean="0"/>
              <a:t>и дистанционного обучения </a:t>
            </a:r>
            <a:r>
              <a:rPr lang="ru-RU" dirty="0" err="1" smtClean="0"/>
              <a:t>СПбГЭТУ</a:t>
            </a:r>
            <a:r>
              <a:rPr lang="ru-RU" dirty="0" smtClean="0"/>
              <a:t> «ЛЭТИ»		Тимофеев А.</a:t>
            </a:r>
            <a:r>
              <a:rPr lang="en-US" dirty="0" smtClean="0"/>
              <a:t> </a:t>
            </a:r>
            <a:r>
              <a:rPr lang="ru-RU" dirty="0" smtClean="0"/>
              <a:t>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4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87375" y="1448978"/>
            <a:ext cx="10908685" cy="46800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2060"/>
                </a:solidFill>
              </a:rPr>
              <a:t>Natural Language Processing with Classification and Vector </a:t>
            </a:r>
            <a:r>
              <a:rPr lang="en-US" sz="2400" dirty="0" smtClean="0">
                <a:solidFill>
                  <a:srgbClr val="002060"/>
                </a:solidFill>
              </a:rPr>
              <a:t>Spaces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2060"/>
                </a:solidFill>
              </a:rPr>
              <a:t>Natural Language Processing with Probabilistic </a:t>
            </a:r>
            <a:r>
              <a:rPr lang="en-US" sz="2400" dirty="0" smtClean="0">
                <a:solidFill>
                  <a:srgbClr val="002060"/>
                </a:solidFill>
              </a:rPr>
              <a:t>Models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2060"/>
                </a:solidFill>
              </a:rPr>
              <a:t>Natural Language Processing with Sequence </a:t>
            </a:r>
            <a:r>
              <a:rPr lang="en-US" sz="2400" dirty="0" smtClean="0">
                <a:solidFill>
                  <a:srgbClr val="002060"/>
                </a:solidFill>
              </a:rPr>
              <a:t>Models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2060"/>
                </a:solidFill>
              </a:rPr>
              <a:t>Natural Language Processing with Attention </a:t>
            </a:r>
            <a:r>
              <a:rPr lang="en-US" sz="2400" dirty="0" smtClean="0">
                <a:solidFill>
                  <a:srgbClr val="002060"/>
                </a:solidFill>
              </a:rPr>
              <a:t>Models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2060"/>
                </a:solidFill>
              </a:rPr>
              <a:t>Fundamentals of Reinforcement </a:t>
            </a:r>
            <a:r>
              <a:rPr lang="en-US" sz="2400" dirty="0" smtClean="0">
                <a:solidFill>
                  <a:srgbClr val="002060"/>
                </a:solidFill>
              </a:rPr>
              <a:t>Learning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002060"/>
                </a:solidFill>
              </a:rPr>
              <a:t>Machine </a:t>
            </a:r>
            <a:r>
              <a:rPr lang="en-US" sz="2400" dirty="0">
                <a:solidFill>
                  <a:srgbClr val="002060"/>
                </a:solidFill>
              </a:rPr>
              <a:t>Learning With Big </a:t>
            </a:r>
            <a:r>
              <a:rPr lang="en-US" sz="2400" dirty="0" smtClean="0">
                <a:solidFill>
                  <a:srgbClr val="002060"/>
                </a:solidFill>
              </a:rPr>
              <a:t>Data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2060"/>
                </a:solidFill>
              </a:rPr>
              <a:t>IBM Data Analyst Capstone </a:t>
            </a:r>
            <a:r>
              <a:rPr lang="en-US" sz="2400" dirty="0" smtClean="0">
                <a:solidFill>
                  <a:srgbClr val="002060"/>
                </a:solidFill>
              </a:rPr>
              <a:t>Project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2060"/>
                </a:solidFill>
              </a:rPr>
              <a:t>Microwave engineering and </a:t>
            </a:r>
            <a:r>
              <a:rPr lang="en-US" sz="2400" dirty="0" smtClean="0">
                <a:solidFill>
                  <a:srgbClr val="002060"/>
                </a:solidFill>
              </a:rPr>
              <a:t>antennas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2060"/>
                </a:solidFill>
              </a:rPr>
              <a:t>Exploring Renewable </a:t>
            </a:r>
            <a:r>
              <a:rPr lang="en-US" sz="2400" dirty="0" smtClean="0">
                <a:solidFill>
                  <a:srgbClr val="002060"/>
                </a:solidFill>
              </a:rPr>
              <a:t>Energy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2060"/>
                </a:solidFill>
              </a:rPr>
              <a:t>Algorithms for Battery Management </a:t>
            </a:r>
            <a:r>
              <a:rPr lang="en-US" sz="2400" dirty="0" err="1">
                <a:solidFill>
                  <a:srgbClr val="002060"/>
                </a:solidFill>
              </a:rPr>
              <a:t>Systemsergy</a:t>
            </a:r>
            <a:r>
              <a:rPr lang="en-US" sz="2400" dirty="0">
                <a:solidFill>
                  <a:srgbClr val="002060"/>
                </a:solidFill>
              </a:rPr>
              <a:t> Schemes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B0DE-8D94-4767-991F-04216DFF01F7}" type="slidenum">
              <a:rPr lang="ru-RU" smtClean="0"/>
              <a:t>10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600" dirty="0" smtClean="0"/>
              <a:t>Программа </a:t>
            </a:r>
            <a:r>
              <a:rPr lang="en-US" altLang="ru-RU" sz="3600" dirty="0" smtClean="0"/>
              <a:t>Courser4campus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2270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b="1" dirty="0" smtClean="0"/>
          </a:p>
          <a:p>
            <a:pPr marL="0" indent="0" algn="ctr">
              <a:buNone/>
            </a:pPr>
            <a:endParaRPr lang="ru-RU" sz="5400" b="1" dirty="0"/>
          </a:p>
          <a:p>
            <a:pPr marL="0" indent="0" algn="ctr">
              <a:buNone/>
            </a:pPr>
            <a:r>
              <a:rPr lang="ru-RU" sz="5400" b="1" dirty="0" smtClean="0"/>
              <a:t>СПАСИБО ЗА ВНИМАНИЕ !!!</a:t>
            </a:r>
            <a:endParaRPr lang="ru-RU" sz="5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B0DE-8D94-4767-991F-04216DFF01F7}" type="slidenum">
              <a:rPr lang="ru-RU" smtClean="0"/>
              <a:t>11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1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Большинство ведущих российских вузов за 2020-21 годы существенно нарастили объем онлайн-контента на международных и российских платформах.</a:t>
            </a:r>
          </a:p>
          <a:p>
            <a:r>
              <a:rPr lang="ru-RU" dirty="0" smtClean="0"/>
              <a:t>Лидеры – СПбГУ и ВШЭ.</a:t>
            </a:r>
          </a:p>
          <a:p>
            <a:r>
              <a:rPr lang="ru-RU" dirty="0"/>
              <a:t>С 2020 года среди вузов </a:t>
            </a:r>
            <a:r>
              <a:rPr lang="ru-RU" dirty="0" smtClean="0"/>
              <a:t>все большую популярность набирает платформа </a:t>
            </a:r>
            <a:r>
              <a:rPr lang="en-US" dirty="0" err="1" smtClean="0"/>
              <a:t>Stepik</a:t>
            </a:r>
            <a:r>
              <a:rPr lang="ru-RU" dirty="0" smtClean="0"/>
              <a:t>, но направления инженерных наук, физики и химии слабо представлены на этой платформе.</a:t>
            </a:r>
          </a:p>
          <a:p>
            <a:r>
              <a:rPr lang="ru-RU" dirty="0" smtClean="0"/>
              <a:t>Национальная платформа «Открытое образование» осенью 2021 года запустила программы ДПО в онлайн-формате.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B0DE-8D94-4767-991F-04216DFF01F7}" type="slidenum">
              <a:rPr lang="ru-RU" smtClean="0"/>
              <a:t>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онлайн-образование среди российских вузов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866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ЛЭТИ сегодня</a:t>
            </a:r>
            <a:endParaRPr lang="ru-RU" sz="4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B68E-F6A6-4C49-9867-9D3315E35446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t="24379" r="1391" b="25128"/>
          <a:stretch/>
        </p:blipFill>
        <p:spPr>
          <a:xfrm>
            <a:off x="551066" y="3584147"/>
            <a:ext cx="2386287" cy="7981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10" b="-7359"/>
          <a:stretch/>
        </p:blipFill>
        <p:spPr>
          <a:xfrm>
            <a:off x="4168865" y="4722452"/>
            <a:ext cx="1012444" cy="956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8" t="25816" r="16817" b="39383"/>
          <a:stretch/>
        </p:blipFill>
        <p:spPr>
          <a:xfrm>
            <a:off x="3261734" y="3584146"/>
            <a:ext cx="1732797" cy="7869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" t="3986" r="6848" b="-1"/>
          <a:stretch/>
        </p:blipFill>
        <p:spPr>
          <a:xfrm>
            <a:off x="670462" y="4603806"/>
            <a:ext cx="1061928" cy="11934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215" y="5439876"/>
            <a:ext cx="1438275" cy="4775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1110" y="1438240"/>
            <a:ext cx="49668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/>
              <a:t>Собственная онлайн-платформа 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90</a:t>
            </a:r>
            <a:r>
              <a:rPr lang="ru-RU" sz="2400" dirty="0" smtClean="0"/>
              <a:t>+ </a:t>
            </a:r>
            <a:r>
              <a:rPr lang="ru-RU" sz="2400" dirty="0" smtClean="0"/>
              <a:t>уникальных онлайн-курсов</a:t>
            </a:r>
          </a:p>
          <a:p>
            <a:pPr>
              <a:spcBef>
                <a:spcPts val="600"/>
              </a:spcBef>
            </a:pPr>
            <a:r>
              <a:rPr lang="ru-RU" sz="2400" dirty="0" smtClean="0"/>
              <a:t>Более 150 000 слушателей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2661" y="4593293"/>
            <a:ext cx="1935787" cy="6356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046" y="1586071"/>
            <a:ext cx="3017411" cy="42112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66" y="1577769"/>
            <a:ext cx="3029548" cy="422719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51066" y="3584146"/>
            <a:ext cx="2386287" cy="79819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48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Платформа онлайн-обучения </a:t>
            </a:r>
            <a:r>
              <a:rPr lang="en-US" sz="3600" dirty="0" smtClean="0"/>
              <a:t>LETIteach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B68E-F6A6-4C49-9867-9D3315E35446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158597" y="1268361"/>
            <a:ext cx="6858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 smtClean="0"/>
              <a:t>На </a:t>
            </a:r>
            <a:r>
              <a:rPr lang="ru-RU" sz="2000" dirty="0"/>
              <a:t>основе </a:t>
            </a:r>
            <a:r>
              <a:rPr lang="en-US" sz="2000" dirty="0" smtClean="0"/>
              <a:t>open-source </a:t>
            </a:r>
            <a:r>
              <a:rPr lang="ru-RU" sz="2000" dirty="0" smtClean="0"/>
              <a:t>решения </a:t>
            </a:r>
            <a:r>
              <a:rPr lang="en-US" sz="2000" dirty="0" smtClean="0"/>
              <a:t>open </a:t>
            </a:r>
            <a:r>
              <a:rPr lang="en-US" sz="2000" dirty="0" err="1" smtClean="0"/>
              <a:t>edX</a:t>
            </a:r>
            <a:r>
              <a:rPr lang="ru-RU" sz="2000" dirty="0" smtClean="0"/>
              <a:t> от </a:t>
            </a:r>
            <a:r>
              <a:rPr lang="en-US" sz="2000" dirty="0"/>
              <a:t>Massachusetts Institute of Technology </a:t>
            </a:r>
            <a:r>
              <a:rPr lang="ru-RU" sz="2000" dirty="0" smtClean="0"/>
              <a:t>и </a:t>
            </a:r>
            <a:r>
              <a:rPr lang="en-US" sz="2000" dirty="0"/>
              <a:t>Harvard University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 smtClean="0"/>
              <a:t>Решение </a:t>
            </a:r>
            <a:r>
              <a:rPr lang="en-US" sz="2000" dirty="0" smtClean="0"/>
              <a:t>open </a:t>
            </a:r>
            <a:r>
              <a:rPr lang="en-US" sz="2000" dirty="0" err="1" smtClean="0"/>
              <a:t>edX</a:t>
            </a:r>
            <a:r>
              <a:rPr lang="ru-RU" sz="2000" dirty="0" smtClean="0"/>
              <a:t> используется </a:t>
            </a:r>
            <a:r>
              <a:rPr lang="ru-RU" sz="2000" dirty="0"/>
              <a:t>национальной платформой «Открытое образование</a:t>
            </a:r>
            <a:r>
              <a:rPr lang="ru-RU" sz="2000" dirty="0" smtClean="0"/>
              <a:t>», Московской </a:t>
            </a:r>
            <a:r>
              <a:rPr lang="ru-RU" sz="2000" dirty="0"/>
              <a:t>школой управления </a:t>
            </a:r>
            <a:r>
              <a:rPr lang="ru-RU" sz="2000" dirty="0" smtClean="0"/>
              <a:t>СКОЛКОВО.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 err="1" smtClean="0"/>
              <a:t>Кастомизация</a:t>
            </a:r>
            <a:r>
              <a:rPr lang="ru-RU" sz="2000" dirty="0" smtClean="0"/>
              <a:t> интерфейса.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 smtClean="0"/>
              <a:t>Поддержка </a:t>
            </a:r>
            <a:r>
              <a:rPr lang="ru-RU" sz="2000" dirty="0" err="1" smtClean="0"/>
              <a:t>прокторинга</a:t>
            </a:r>
            <a:r>
              <a:rPr lang="ru-RU" sz="2000" dirty="0" smtClean="0"/>
              <a:t> экзаменов.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 smtClean="0"/>
              <a:t>Интеграция с </a:t>
            </a:r>
            <a:r>
              <a:rPr lang="ru-RU" sz="2000" dirty="0"/>
              <a:t>Университетом </a:t>
            </a:r>
            <a:r>
              <a:rPr lang="ru-RU" sz="2000" dirty="0" smtClean="0"/>
              <a:t>20.35 и ГИС «Современная </a:t>
            </a:r>
            <a:r>
              <a:rPr lang="ru-RU" sz="2000" dirty="0"/>
              <a:t>цифровая образовательная среда Российской </a:t>
            </a:r>
            <a:r>
              <a:rPr lang="ru-RU" sz="2000" dirty="0" smtClean="0"/>
              <a:t>Федерации»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t="9428"/>
          <a:stretch/>
        </p:blipFill>
        <p:spPr>
          <a:xfrm>
            <a:off x="521110" y="1431906"/>
            <a:ext cx="4511036" cy="429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В </a:t>
            </a:r>
            <a:r>
              <a:rPr lang="ru-RU" dirty="0" smtClean="0"/>
              <a:t>осеннем 2021</a:t>
            </a:r>
            <a:r>
              <a:rPr lang="en-US" dirty="0" smtClean="0"/>
              <a:t>/</a:t>
            </a:r>
            <a:r>
              <a:rPr lang="ru-RU" dirty="0" smtClean="0"/>
              <a:t>22</a:t>
            </a:r>
            <a:r>
              <a:rPr lang="en-US" dirty="0" smtClean="0"/>
              <a:t> </a:t>
            </a:r>
            <a:r>
              <a:rPr lang="ru-RU" dirty="0"/>
              <a:t>года – более </a:t>
            </a:r>
            <a:r>
              <a:rPr lang="ru-RU" dirty="0" smtClean="0"/>
              <a:t>3,8 </a:t>
            </a:r>
            <a:r>
              <a:rPr lang="ru-RU" dirty="0"/>
              <a:t>тысяч студентов </a:t>
            </a:r>
            <a:r>
              <a:rPr lang="ru-RU" dirty="0" smtClean="0"/>
              <a:t>проход</a:t>
            </a:r>
            <a:r>
              <a:rPr lang="ru-RU" dirty="0" smtClean="0"/>
              <a:t>или </a:t>
            </a:r>
            <a:r>
              <a:rPr lang="ru-RU" dirty="0" smtClean="0"/>
              <a:t>обучение </a:t>
            </a:r>
            <a:r>
              <a:rPr lang="ru-RU" dirty="0"/>
              <a:t>с использованием собственных онлайн-курсов </a:t>
            </a:r>
            <a:r>
              <a:rPr lang="ru-RU" dirty="0" smtClean="0"/>
              <a:t>по 30-ти дисциплинам (платформы «Открытое образование» и </a:t>
            </a:r>
            <a:r>
              <a:rPr lang="en-US" dirty="0" err="1" smtClean="0"/>
              <a:t>LETIteach</a:t>
            </a:r>
            <a:r>
              <a:rPr lang="ru-RU" dirty="0" smtClean="0"/>
              <a:t>)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ru-RU" dirty="0"/>
              <a:t>В весеннем семестре </a:t>
            </a:r>
            <a:r>
              <a:rPr lang="ru-RU" dirty="0" smtClean="0"/>
              <a:t>2021</a:t>
            </a:r>
            <a:r>
              <a:rPr lang="en-US" dirty="0" smtClean="0"/>
              <a:t>/2</a:t>
            </a:r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ru-RU" dirty="0"/>
              <a:t>года – более </a:t>
            </a:r>
            <a:r>
              <a:rPr lang="ru-RU" dirty="0" smtClean="0"/>
              <a:t>4 </a:t>
            </a:r>
            <a:r>
              <a:rPr lang="ru-RU" dirty="0"/>
              <a:t>тысяч студентов проходили обучение с использованием собственных онлайн-курсов по </a:t>
            </a:r>
            <a:r>
              <a:rPr lang="en-US" dirty="0" smtClean="0"/>
              <a:t>20</a:t>
            </a:r>
            <a:r>
              <a:rPr lang="ru-RU" dirty="0" smtClean="0"/>
              <a:t>-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/>
              <a:t>дисциплинам (платформы «Открытое образование» и </a:t>
            </a:r>
            <a:r>
              <a:rPr lang="en-US" dirty="0" err="1"/>
              <a:t>LETIteach</a:t>
            </a:r>
            <a:r>
              <a:rPr lang="ru-RU" dirty="0"/>
              <a:t>)</a:t>
            </a:r>
            <a:r>
              <a:rPr lang="en-US" dirty="0" smtClean="0"/>
              <a:t>.</a:t>
            </a:r>
            <a:endParaRPr lang="ru-RU" dirty="0"/>
          </a:p>
          <a:p>
            <a:pPr>
              <a:lnSpc>
                <a:spcPct val="100000"/>
              </a:lnSpc>
            </a:pPr>
            <a:endParaRPr 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B0DE-8D94-4767-991F-04216DFF01F7}" type="slidenum">
              <a:rPr lang="ru-RU" smtClean="0"/>
              <a:t>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Онлайн-курсы в учебном процессе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21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Онлайн-курсы в учебном процессе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400" dirty="0" smtClean="0"/>
              <a:t>Экология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400" dirty="0" smtClean="0"/>
              <a:t>Метрология</a:t>
            </a:r>
            <a:endParaRPr lang="ru-RU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400" dirty="0" smtClean="0"/>
              <a:t>Теоретические </a:t>
            </a:r>
            <a:r>
              <a:rPr lang="ru-RU" sz="2400" dirty="0"/>
              <a:t>основы электротехники</a:t>
            </a:r>
            <a:endParaRPr lang="en-US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400" dirty="0" smtClean="0"/>
              <a:t>Материалы электронной техники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400" dirty="0" smtClean="0"/>
              <a:t>Компоненты электронной техники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400" dirty="0" smtClean="0"/>
              <a:t>Аналоговая </a:t>
            </a:r>
            <a:r>
              <a:rPr lang="ru-RU" sz="2400" dirty="0" err="1"/>
              <a:t>схемотехника</a:t>
            </a:r>
            <a:endParaRPr lang="ru-RU" sz="24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400" dirty="0" smtClean="0"/>
              <a:t>Цифровая </a:t>
            </a:r>
            <a:r>
              <a:rPr lang="ru-RU" sz="2400" dirty="0" err="1"/>
              <a:t>схемотехника</a:t>
            </a:r>
            <a:endParaRPr lang="ru-RU" sz="24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400" dirty="0"/>
              <a:t>Микропроцессорная </a:t>
            </a:r>
            <a:r>
              <a:rPr lang="ru-RU" sz="2400" dirty="0" smtClean="0"/>
              <a:t>техника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400" dirty="0" smtClean="0"/>
              <a:t>Основы </a:t>
            </a:r>
            <a:r>
              <a:rPr lang="ru-RU" sz="2400" dirty="0"/>
              <a:t>конструирования и технологии радиоэлектронных </a:t>
            </a:r>
            <a:r>
              <a:rPr lang="ru-RU" sz="2400" dirty="0" smtClean="0"/>
              <a:t>средств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400" dirty="0"/>
              <a:t>Методы обработки и анализа биомедицинских сигналов и </a:t>
            </a:r>
            <a:r>
              <a:rPr lang="ru-RU" sz="2400" dirty="0" smtClean="0"/>
              <a:t>данных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400" dirty="0"/>
              <a:t>Автоматизация биомедицинских исследований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400" dirty="0"/>
              <a:t>Системы удаленного мониторинга в цифровой медицине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400" dirty="0" smtClean="0"/>
              <a:t>Письменная </a:t>
            </a:r>
            <a:r>
              <a:rPr lang="ru-RU" sz="2400" dirty="0" smtClean="0"/>
              <a:t>коммуникация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400" dirty="0" smtClean="0"/>
              <a:t>Академическая этика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B0DE-8D94-4767-991F-04216DFF01F7}" type="slidenum">
              <a:rPr lang="ru-RU" smtClean="0"/>
              <a:t>6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67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b="1" dirty="0"/>
              <a:t>Модель №1 «Полное дистанционное обучение»</a:t>
            </a:r>
          </a:p>
          <a:p>
            <a:r>
              <a:rPr lang="ru-RU" altLang="ru-RU" dirty="0"/>
              <a:t>Модель №2 «Экспресс-дистанционное обучение» </a:t>
            </a:r>
          </a:p>
          <a:p>
            <a:r>
              <a:rPr lang="ru-RU" altLang="ru-RU" b="1" dirty="0"/>
              <a:t>Модель №3 «Полного или частичного сокращения лекционных занятий» </a:t>
            </a:r>
          </a:p>
          <a:p>
            <a:r>
              <a:rPr lang="ru-RU" altLang="ru-RU" dirty="0"/>
              <a:t>Модель №4 «Частичной замены аудиторных часов на углубленное изучение материала» </a:t>
            </a:r>
          </a:p>
          <a:p>
            <a:r>
              <a:rPr lang="ru-RU" altLang="ru-RU" dirty="0"/>
              <a:t>Модель №5 «Перевернутого обучения» </a:t>
            </a:r>
          </a:p>
          <a:p>
            <a:r>
              <a:rPr lang="ru-RU" altLang="ru-RU" dirty="0"/>
              <a:t>Модель №6 «Автоматизированной выдачи ИДЗ и проведения контрольных мероприятий в форме компьютерных тестов» </a:t>
            </a:r>
          </a:p>
          <a:p>
            <a:r>
              <a:rPr lang="ru-RU" altLang="ru-RU" b="1" dirty="0"/>
              <a:t>Модель №7 «Контролируемой самостоятельной работы по дисциплине»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B0DE-8D94-4767-991F-04216DFF01F7}" type="slidenum">
              <a:rPr lang="ru-RU" smtClean="0"/>
              <a:t>7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модели встраивания онлайн-курсов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21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Технология онлайн-обучения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7373" y="1448977"/>
            <a:ext cx="6228635" cy="477005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4600" dirty="0"/>
              <a:t>Видео (в среднем 10-20 минут на 1 ауд. час)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4600" dirty="0"/>
              <a:t>Текстовые материалы </a:t>
            </a:r>
            <a:r>
              <a:rPr lang="ru-RU" sz="4600" dirty="0" smtClean="0"/>
              <a:t>(конспекты)</a:t>
            </a:r>
            <a:endParaRPr lang="ru-RU" sz="46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4600" dirty="0"/>
              <a:t>Контроль просмотра видео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4600" dirty="0"/>
              <a:t>Тестовые вопросы и </a:t>
            </a:r>
            <a:r>
              <a:rPr lang="ru-RU" sz="4600" dirty="0" smtClean="0"/>
              <a:t>задачи </a:t>
            </a:r>
            <a:r>
              <a:rPr lang="ru-RU" sz="4600" dirty="0"/>
              <a:t>на автоматизированную проверку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4600" dirty="0" smtClean="0"/>
              <a:t>Задания </a:t>
            </a:r>
            <a:r>
              <a:rPr lang="ru-RU" sz="4600" dirty="0"/>
              <a:t>на взаимное оценивание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4600" dirty="0" smtClean="0"/>
              <a:t>Задания </a:t>
            </a:r>
            <a:r>
              <a:rPr lang="ru-RU" sz="4600" dirty="0"/>
              <a:t>на ручное оценивание (практические и лабораторные работы, курсовые проекты</a:t>
            </a:r>
            <a:r>
              <a:rPr lang="ru-RU" sz="4600" dirty="0" smtClean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4600" dirty="0" smtClean="0"/>
              <a:t>Оценивание аудиторной работы, работы на </a:t>
            </a:r>
            <a:r>
              <a:rPr lang="ru-RU" sz="4600" dirty="0" err="1" smtClean="0"/>
              <a:t>вебинарах</a:t>
            </a:r>
            <a:r>
              <a:rPr lang="ru-RU" sz="4600" dirty="0" smtClean="0"/>
              <a:t> и форумах, внеаудиторной работы</a:t>
            </a:r>
            <a:endParaRPr lang="ru-RU" sz="46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4600" dirty="0" err="1" smtClean="0"/>
              <a:t>Вебинары</a:t>
            </a:r>
            <a:endParaRPr lang="ru-RU" sz="46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256024" y="1448978"/>
            <a:ext cx="3340134" cy="468005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dirty="0">
                <a:solidFill>
                  <a:srgbClr val="FF0000"/>
                </a:solidFill>
              </a:rPr>
              <a:t>БРС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dirty="0">
                <a:solidFill>
                  <a:srgbClr val="FF0000"/>
                </a:solidFill>
              </a:rPr>
              <a:t>Учебный график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dirty="0" err="1">
                <a:solidFill>
                  <a:srgbClr val="FF0000"/>
                </a:solidFill>
              </a:rPr>
              <a:t>Дедлайны</a:t>
            </a:r>
            <a:endParaRPr lang="ru-RU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dirty="0" err="1" smtClean="0">
                <a:solidFill>
                  <a:srgbClr val="FF0000"/>
                </a:solidFill>
              </a:rPr>
              <a:t>Тьюторское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сопровождение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B0DE-8D94-4767-991F-04216DFF01F7}" type="slidenum">
              <a:rPr lang="ru-RU" smtClean="0"/>
              <a:t>8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7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Зачисление студентов</a:t>
            </a:r>
          </a:p>
          <a:p>
            <a:r>
              <a:rPr lang="ru-RU" dirty="0" smtClean="0"/>
              <a:t>Еженедельные уведомления о графике обучения</a:t>
            </a:r>
          </a:p>
          <a:p>
            <a:r>
              <a:rPr lang="ru-RU" dirty="0" smtClean="0"/>
              <a:t>Контроль успехов освоения </a:t>
            </a:r>
          </a:p>
          <a:p>
            <a:r>
              <a:rPr lang="ru-RU" dirty="0" smtClean="0"/>
              <a:t>Мотивирование студентов к обучению</a:t>
            </a:r>
          </a:p>
          <a:p>
            <a:r>
              <a:rPr lang="ru-RU" dirty="0" smtClean="0"/>
              <a:t>Проведение контрольных мероприятий с </a:t>
            </a:r>
            <a:r>
              <a:rPr lang="ru-RU" dirty="0" err="1" smtClean="0"/>
              <a:t>прокторингом</a:t>
            </a:r>
            <a:r>
              <a:rPr lang="ru-RU" dirty="0" smtClean="0"/>
              <a:t> в классах (офлайн) и через интернет (онлайн)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B0DE-8D94-4767-991F-04216DFF01F7}" type="slidenum">
              <a:rPr lang="ru-RU" smtClean="0"/>
              <a:t>9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Сопровождение онлайн-курсов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381941"/>
      </p:ext>
    </p:extLst>
  </p:cSld>
  <p:clrMapOvr>
    <a:masterClrMapping/>
  </p:clrMapOvr>
</p:sld>
</file>

<file path=ppt/theme/theme1.xml><?xml version="1.0" encoding="utf-8"?>
<a:theme xmlns:a="http://schemas.openxmlformats.org/drawingml/2006/main" name="Corp_theme_large">
  <a:themeElements>
    <a:clrScheme name="corp_colors">
      <a:dk1>
        <a:srgbClr val="05336E"/>
      </a:dk1>
      <a:lt1>
        <a:srgbClr val="FFFFFF"/>
      </a:lt1>
      <a:dk2>
        <a:srgbClr val="05336E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490AA"/>
      </a:hlink>
      <a:folHlink>
        <a:srgbClr val="954F72"/>
      </a:folHlink>
    </a:clrScheme>
    <a:fontScheme name="Corp_fonts">
      <a:majorFont>
        <a:latin typeface="PT Sans Bold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emplate_work v2.2.pptx" id="{1A74FCA1-E04C-49E2-95B4-0443114BC53F}" vid="{9415D9EE-84D5-47FC-809F-EDA2211BF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15063</TotalTime>
  <Words>471</Words>
  <Application>Microsoft Office PowerPoint</Application>
  <PresentationFormat>Широкоэкранный</PresentationFormat>
  <Paragraphs>89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PT Sans</vt:lpstr>
      <vt:lpstr>PT Sans Bold</vt:lpstr>
      <vt:lpstr>Arial</vt:lpstr>
      <vt:lpstr>Wingdings</vt:lpstr>
      <vt:lpstr>Calibri</vt:lpstr>
      <vt:lpstr>Corp_theme_large</vt:lpstr>
      <vt:lpstr>Развитие онлайн-образования в СПбГЭТУ «ЛЭТИ»</vt:lpstr>
      <vt:lpstr>онлайн-образование среди российских вузов</vt:lpstr>
      <vt:lpstr>ЛЭТИ сегодня</vt:lpstr>
      <vt:lpstr>Платформа онлайн-обучения LETIteach</vt:lpstr>
      <vt:lpstr>Онлайн-курсы в учебном процессе</vt:lpstr>
      <vt:lpstr>Онлайн-курсы в учебном процессе</vt:lpstr>
      <vt:lpstr>модели встраивания онлайн-курсов</vt:lpstr>
      <vt:lpstr>Технология онлайн-обучения</vt:lpstr>
      <vt:lpstr>Сопровождение онлайн-курсов</vt:lpstr>
      <vt:lpstr>Программа Courser4campus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йцукенгшщзхъэждлорпавыфЯЧсмитьбю</dc:title>
  <dc:creator>Безденежных Дмитрий Александрович</dc:creator>
  <cp:lastModifiedBy>Тимофеев Александр Викторович</cp:lastModifiedBy>
  <cp:revision>172</cp:revision>
  <cp:lastPrinted>2018-07-23T12:58:38Z</cp:lastPrinted>
  <dcterms:created xsi:type="dcterms:W3CDTF">2018-07-23T08:47:28Z</dcterms:created>
  <dcterms:modified xsi:type="dcterms:W3CDTF">2022-03-22T13:18:54Z</dcterms:modified>
</cp:coreProperties>
</file>