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9" r:id="rId1"/>
    <p:sldMasterId id="2147483711" r:id="rId2"/>
  </p:sldMasterIdLst>
  <p:notesMasterIdLst>
    <p:notesMasterId r:id="rId16"/>
  </p:notesMasterIdLst>
  <p:sldIdLst>
    <p:sldId id="257" r:id="rId3"/>
    <p:sldId id="320" r:id="rId4"/>
    <p:sldId id="633" r:id="rId5"/>
    <p:sldId id="324" r:id="rId6"/>
    <p:sldId id="637" r:id="rId7"/>
    <p:sldId id="640" r:id="rId8"/>
    <p:sldId id="638" r:id="rId9"/>
    <p:sldId id="634" r:id="rId10"/>
    <p:sldId id="632" r:id="rId11"/>
    <p:sldId id="327" r:id="rId12"/>
    <p:sldId id="635" r:id="rId13"/>
    <p:sldId id="641" r:id="rId14"/>
    <p:sldId id="64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Qanelas" panose="00000500000000000000" pitchFamily="50" charset="-52"/>
      <p:regular r:id="rId21"/>
    </p:embeddedFont>
    <p:embeddedFont>
      <p:font typeface="Qanelas Bold" panose="00000800000000000000" pitchFamily="50" charset="-52"/>
      <p:bold r:id="rId22"/>
    </p:embeddedFont>
    <p:embeddedFont>
      <p:font typeface="Qanelas SemiBold" panose="00000700000000000000" pitchFamily="50" charset="-52"/>
      <p:bold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ey Afoni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D41"/>
    <a:srgbClr val="F9B233"/>
    <a:srgbClr val="3E4655"/>
    <a:srgbClr val="C29048"/>
    <a:srgbClr val="FEE0B3"/>
    <a:srgbClr val="9E9D9C"/>
    <a:srgbClr val="C7C7C6"/>
    <a:srgbClr val="FFFFFF"/>
    <a:srgbClr val="453E91"/>
    <a:srgbClr val="3C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017" autoAdjust="0"/>
  </p:normalViewPr>
  <p:slideViewPr>
    <p:cSldViewPr snapToGrid="0">
      <p:cViewPr varScale="1">
        <p:scale>
          <a:sx n="63" d="100"/>
          <a:sy n="63" d="100"/>
        </p:scale>
        <p:origin x="972" y="78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081782dbaf_15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1081782dbaf_15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098053b57e_2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g1098053b57e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41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098053b57e_2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g1098053b57e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890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098053b57e_2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g1098053b57e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64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081782dbaf_15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1081782dbaf_15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27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098053b57e_2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g1098053b57e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09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098053b57e_2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g1098053b57e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03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098053b57e_2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g1098053b57e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99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098053b57e_2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g1098053b57e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852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098053b57e_2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g1098053b57e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12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098053b57e_2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g1098053b57e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870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098053b57e_2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g1098053b57e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101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26B3-C33E-4F06-A0D3-27F2A8636BD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2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477515" y="300429"/>
            <a:ext cx="10515600" cy="5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11506285" y="84094"/>
            <a:ext cx="785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58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94" name="Google Shape;294;p4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95" name="Google Shape;295;p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8" name="Google Shape;298;p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02" name="Google Shape;302;p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6" name="Google Shape;306;p4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7" name="Google Shape;307;p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4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4" name="Google Shape;314;p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21" name="Google Shape;321;p4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326" name="Google Shape;326;p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11506285" y="84094"/>
            <a:ext cx="785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9" name="Google Shape;329;p5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30" name="Google Shape;330;p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/>
          <p:nvPr/>
        </p:nvSpPr>
        <p:spPr>
          <a:xfrm>
            <a:off x="432547" y="461495"/>
            <a:ext cx="11326800" cy="593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4294"/>
              </a:buClr>
              <a:buSzPts val="4400"/>
              <a:buFont typeface="Arial"/>
              <a:buNone/>
              <a:defRPr>
                <a:solidFill>
                  <a:srgbClr val="4C429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337" name="Google Shape;33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581" y="5923985"/>
            <a:ext cx="732497" cy="27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477515" y="300429"/>
            <a:ext cx="10515600" cy="5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11506285" y="84094"/>
            <a:ext cx="785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11506285" y="84094"/>
            <a:ext cx="785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ldNum" idx="12"/>
          </p:nvPr>
        </p:nvSpPr>
        <p:spPr>
          <a:xfrm>
            <a:off x="11506285" y="84094"/>
            <a:ext cx="785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506285" y="84094"/>
            <a:ext cx="785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477515" y="300429"/>
            <a:ext cx="10515600" cy="5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11506285" y="84094"/>
            <a:ext cx="785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11506285" y="84094"/>
            <a:ext cx="785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EE4D-9627-4D65-BB1D-B54A1ED7B30C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954-527C-43C4-BBF5-7465629ADD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02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477515" y="300429"/>
            <a:ext cx="10515600" cy="5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11506285" y="84094"/>
            <a:ext cx="785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23" name="Google Shape;123;p16"/>
          <p:cNvCxnSpPr/>
          <p:nvPr/>
        </p:nvCxnSpPr>
        <p:spPr>
          <a:xfrm>
            <a:off x="11498162" y="-16339"/>
            <a:ext cx="0" cy="62071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9" r:id="rId5"/>
    <p:sldLayoutId id="2147483670" r:id="rId6"/>
    <p:sldLayoutId id="2147483671" r:id="rId7"/>
    <p:sldLayoutId id="2147483672" r:id="rId8"/>
    <p:sldLayoutId id="2147483712" r:id="rId9"/>
    <p:sldLayoutId id="214748371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67"/>
          <p:cNvSpPr/>
          <p:nvPr/>
        </p:nvSpPr>
        <p:spPr>
          <a:xfrm rot="3554413">
            <a:off x="8725759" y="3035647"/>
            <a:ext cx="2986810" cy="6760001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67"/>
          <p:cNvSpPr/>
          <p:nvPr/>
        </p:nvSpPr>
        <p:spPr>
          <a:xfrm rot="3554413">
            <a:off x="94961" y="-2272145"/>
            <a:ext cx="2074573" cy="5126702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6" name="Google Shape;536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0554" y="194127"/>
            <a:ext cx="5954342" cy="10643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26;p66">
            <a:extLst>
              <a:ext uri="{FF2B5EF4-FFF2-40B4-BE49-F238E27FC236}">
                <a16:creationId xmlns:a16="http://schemas.microsoft.com/office/drawing/2014/main" id="{EB153CE3-9EEA-4D05-AA68-39B14B2AACFF}"/>
              </a:ext>
            </a:extLst>
          </p:cNvPr>
          <p:cNvSpPr txBox="1">
            <a:spLocks/>
          </p:cNvSpPr>
          <p:nvPr/>
        </p:nvSpPr>
        <p:spPr>
          <a:xfrm>
            <a:off x="1371300" y="0"/>
            <a:ext cx="9178422" cy="53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4800" dirty="0">
                <a:solidFill>
                  <a:schemeClr val="bg1"/>
                </a:solidFill>
                <a:latin typeface="Qanelas Bold" panose="00000800000000000000" pitchFamily="50" charset="-52"/>
                <a:ea typeface="Calibri"/>
                <a:cs typeface="Calibri"/>
                <a:sym typeface="Calibri"/>
              </a:rPr>
              <a:t>OmegaBI –</a:t>
            </a:r>
            <a:r>
              <a:rPr lang="ru-RU" sz="4800" dirty="0">
                <a:solidFill>
                  <a:schemeClr val="bg1"/>
                </a:solidFill>
                <a:latin typeface="Qanelas Bold" panose="00000800000000000000" pitchFamily="50" charset="-52"/>
                <a:ea typeface="Calibri"/>
                <a:cs typeface="Calibri"/>
                <a:sym typeface="Calibri"/>
              </a:rPr>
              <a:t> информационно-аналитическая платформа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1F5AF-7D93-4876-8F13-DDC4DCCA9118}"/>
              </a:ext>
            </a:extLst>
          </p:cNvPr>
          <p:cNvSpPr txBox="1"/>
          <p:nvPr/>
        </p:nvSpPr>
        <p:spPr>
          <a:xfrm>
            <a:off x="7894529" y="5970292"/>
            <a:ext cx="439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Qanelas" panose="00000500000000000000" pitchFamily="50" charset="-52"/>
              </a:rPr>
              <a:t>Альбрандт</a:t>
            </a:r>
            <a:r>
              <a:rPr lang="ru-RU" sz="1600" dirty="0">
                <a:solidFill>
                  <a:schemeClr val="bg1"/>
                </a:solidFill>
                <a:latin typeface="Qanelas" panose="00000500000000000000" pitchFamily="50" charset="-52"/>
              </a:rPr>
              <a:t> Фёдор Фёдорович</a:t>
            </a:r>
          </a:p>
          <a:p>
            <a:r>
              <a:rPr lang="ru-RU" sz="1600" dirty="0">
                <a:solidFill>
                  <a:schemeClr val="bg1"/>
                </a:solidFill>
                <a:latin typeface="Qanelas" panose="00000500000000000000" pitchFamily="50" charset="-52"/>
              </a:rPr>
              <a:t>Ведущий методист-аналитик</a:t>
            </a:r>
          </a:p>
          <a:p>
            <a:r>
              <a:rPr lang="en-US" sz="1600" dirty="0">
                <a:solidFill>
                  <a:schemeClr val="bg1"/>
                </a:solidFill>
                <a:latin typeface="Qanelas" panose="00000500000000000000" pitchFamily="50" charset="-52"/>
              </a:rPr>
              <a:t>E-mail: albf@omegafuture.ru</a:t>
            </a:r>
            <a:endParaRPr lang="ru-RU" sz="1600" dirty="0">
              <a:solidFill>
                <a:schemeClr val="bg1"/>
              </a:solidFill>
              <a:latin typeface="Qanelas" panose="00000500000000000000" pitchFamily="50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87"/>
          <p:cNvSpPr/>
          <p:nvPr/>
        </p:nvSpPr>
        <p:spPr>
          <a:xfrm>
            <a:off x="30062" y="167311"/>
            <a:ext cx="7036476" cy="597806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DATAGURU –</a:t>
            </a:r>
            <a:r>
              <a:rPr lang="ru-RU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 интеграционная шина данных</a:t>
            </a:r>
          </a:p>
        </p:txBody>
      </p:sp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id="{A91B058C-5962-4738-AA2D-E02D3404EEAB}"/>
              </a:ext>
            </a:extLst>
          </p:cNvPr>
          <p:cNvSpPr txBox="1">
            <a:spLocks/>
          </p:cNvSpPr>
          <p:nvPr/>
        </p:nvSpPr>
        <p:spPr>
          <a:xfrm>
            <a:off x="11506285" y="84094"/>
            <a:ext cx="785793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z="2400" b="1" smtClean="0">
                <a:latin typeface="Qanelas SemiBold" panose="00000700000000000000" pitchFamily="50" charset="-52"/>
                <a:ea typeface="Verdana" panose="020B0604030504040204" pitchFamily="34" charset="0"/>
              </a:rPr>
              <a:pPr/>
              <a:t>10</a:t>
            </a:fld>
            <a:endParaRPr lang="ru-RU" sz="2400" b="1" dirty="0">
              <a:latin typeface="Qanelas SemiBold" panose="00000700000000000000" pitchFamily="50" charset="-52"/>
              <a:ea typeface="Verdana" panose="020B0604030504040204" pitchFamily="34" charset="0"/>
            </a:endParaRPr>
          </a:p>
        </p:txBody>
      </p:sp>
      <p:pic>
        <p:nvPicPr>
          <p:cNvPr id="41" name="Google Shape;663;p72">
            <a:extLst>
              <a:ext uri="{FF2B5EF4-FFF2-40B4-BE49-F238E27FC236}">
                <a16:creationId xmlns:a16="http://schemas.microsoft.com/office/drawing/2014/main" id="{1E855609-312F-4FBF-A5AE-CC531F964F4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9538" y="-3483"/>
            <a:ext cx="1056747" cy="88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4E0E3836-1E2A-4A11-92FF-8781B250B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1" y="6512494"/>
            <a:ext cx="732499" cy="272749"/>
          </a:xfrm>
          <a:prstGeom prst="rect">
            <a:avLst/>
          </a:prstGeom>
        </p:spPr>
      </p:pic>
      <p:sp>
        <p:nvSpPr>
          <p:cNvPr id="182" name="Google Shape;1739;p29">
            <a:extLst>
              <a:ext uri="{FF2B5EF4-FFF2-40B4-BE49-F238E27FC236}">
                <a16:creationId xmlns:a16="http://schemas.microsoft.com/office/drawing/2014/main" id="{8FDE8609-0197-4A54-9DA3-DF3BD5E0A241}"/>
              </a:ext>
            </a:extLst>
          </p:cNvPr>
          <p:cNvSpPr txBox="1">
            <a:spLocks/>
          </p:cNvSpPr>
          <p:nvPr/>
        </p:nvSpPr>
        <p:spPr>
          <a:xfrm>
            <a:off x="1034800" y="5859650"/>
            <a:ext cx="3452330" cy="13084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1500"/>
              </a:lnSpc>
            </a:pPr>
            <a:endParaRPr lang="en-US" sz="1000" dirty="0">
              <a:solidFill>
                <a:srgbClr val="3E4655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62" y="1083607"/>
            <a:ext cx="11995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anelas" panose="020B0604020202020204" charset="-52"/>
              </a:rPr>
              <a:t>DATAGURU</a:t>
            </a:r>
            <a:r>
              <a:rPr lang="en-US" sz="2000" dirty="0">
                <a:latin typeface="Qanelas" panose="020B0604020202020204" charset="-52"/>
              </a:rPr>
              <a:t> </a:t>
            </a:r>
            <a:r>
              <a:rPr lang="ru-RU" sz="2000" dirty="0">
                <a:latin typeface="Qanelas" panose="020B0604020202020204" charset="-52"/>
              </a:rPr>
              <a:t>- предназначен для интеграции  гетерогенных информационных систем, обработки и анализа данных, и формирования единого пространства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51056" y="2241645"/>
            <a:ext cx="8207695" cy="2808974"/>
            <a:chOff x="24400" y="1592620"/>
            <a:chExt cx="8628169" cy="280897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4400" y="1592620"/>
              <a:ext cx="8628169" cy="2808974"/>
              <a:chOff x="-1" y="1622246"/>
              <a:chExt cx="8628169" cy="2808974"/>
            </a:xfrm>
          </p:grpSpPr>
          <p:sp>
            <p:nvSpPr>
              <p:cNvPr id="187" name="TextBox 186"/>
              <p:cNvSpPr txBox="1"/>
              <p:nvPr/>
            </p:nvSpPr>
            <p:spPr>
              <a:xfrm>
                <a:off x="-1" y="1622246"/>
                <a:ext cx="8628169" cy="2808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ED8DE"/>
                  </a:buClr>
                  <a:buSzPct val="98000"/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Qanelas" panose="020B0604020202020204" charset="-52"/>
                  </a:rPr>
                  <a:t>Централизованное управление данными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FED8DE"/>
                  </a:buClr>
                  <a:buSzPct val="98000"/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Qanelas" panose="020B0604020202020204" charset="-52"/>
                  </a:rPr>
                  <a:t>Упрощение архитектуры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FED8DE"/>
                  </a:buClr>
                  <a:buSzPct val="98000"/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Qanelas" panose="020B0604020202020204" charset="-52"/>
                  </a:rPr>
                  <a:t>Исключение дублей и некачественных данных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FED8DE"/>
                  </a:buClr>
                  <a:buSzPct val="98000"/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Qanelas" panose="020B0604020202020204" charset="-52"/>
                  </a:rPr>
                  <a:t>Повышение надежности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FED8DE"/>
                  </a:buClr>
                  <a:buSzPct val="98000"/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Qanelas" panose="020B0604020202020204" charset="-52"/>
                  </a:rPr>
                  <a:t>Снижение денежных и временных затрат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FED8DE"/>
                  </a:buClr>
                  <a:buSzPct val="98000"/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Qanelas" panose="020B0604020202020204" charset="-52"/>
                  </a:rPr>
                  <a:t>Масштабируемость с сохранением инвестиций</a:t>
                </a:r>
              </a:p>
            </p:txBody>
          </p:sp>
          <p:sp>
            <p:nvSpPr>
              <p:cNvPr id="195" name="Google Shape;678;p72">
                <a:extLst>
                  <a:ext uri="{FF2B5EF4-FFF2-40B4-BE49-F238E27FC236}">
                    <a16:creationId xmlns:a16="http://schemas.microsoft.com/office/drawing/2014/main" id="{219AD096-ACC8-4AE6-9C08-16AFCB84F2C7}"/>
                  </a:ext>
                </a:extLst>
              </p:cNvPr>
              <p:cNvSpPr/>
              <p:nvPr/>
            </p:nvSpPr>
            <p:spPr>
              <a:xfrm>
                <a:off x="45645" y="1795849"/>
                <a:ext cx="208205" cy="187681"/>
              </a:xfrm>
              <a:custGeom>
                <a:avLst/>
                <a:gdLst/>
                <a:ahLst/>
                <a:cxnLst/>
                <a:rect l="l" t="t" r="r" b="b"/>
                <a:pathLst>
                  <a:path w="16266" h="16267" extrusionOk="0">
                    <a:moveTo>
                      <a:pt x="11503" y="5349"/>
                    </a:moveTo>
                    <a:lnTo>
                      <a:pt x="11650" y="5398"/>
                    </a:lnTo>
                    <a:lnTo>
                      <a:pt x="11796" y="5447"/>
                    </a:lnTo>
                    <a:lnTo>
                      <a:pt x="11919" y="5545"/>
                    </a:lnTo>
                    <a:lnTo>
                      <a:pt x="12065" y="5691"/>
                    </a:lnTo>
                    <a:lnTo>
                      <a:pt x="12163" y="5838"/>
                    </a:lnTo>
                    <a:lnTo>
                      <a:pt x="12212" y="6033"/>
                    </a:lnTo>
                    <a:lnTo>
                      <a:pt x="12236" y="6229"/>
                    </a:lnTo>
                    <a:lnTo>
                      <a:pt x="12236" y="6375"/>
                    </a:lnTo>
                    <a:lnTo>
                      <a:pt x="12187" y="6522"/>
                    </a:lnTo>
                    <a:lnTo>
                      <a:pt x="12138" y="6644"/>
                    </a:lnTo>
                    <a:lnTo>
                      <a:pt x="12041" y="6766"/>
                    </a:lnTo>
                    <a:lnTo>
                      <a:pt x="7938" y="10893"/>
                    </a:lnTo>
                    <a:lnTo>
                      <a:pt x="7816" y="11015"/>
                    </a:lnTo>
                    <a:lnTo>
                      <a:pt x="7645" y="11113"/>
                    </a:lnTo>
                    <a:lnTo>
                      <a:pt x="7474" y="11186"/>
                    </a:lnTo>
                    <a:lnTo>
                      <a:pt x="7303" y="11211"/>
                    </a:lnTo>
                    <a:lnTo>
                      <a:pt x="7083" y="11211"/>
                    </a:lnTo>
                    <a:lnTo>
                      <a:pt x="6912" y="11162"/>
                    </a:lnTo>
                    <a:lnTo>
                      <a:pt x="6765" y="11064"/>
                    </a:lnTo>
                    <a:lnTo>
                      <a:pt x="6619" y="10967"/>
                    </a:lnTo>
                    <a:lnTo>
                      <a:pt x="4567" y="8915"/>
                    </a:lnTo>
                    <a:lnTo>
                      <a:pt x="4470" y="8769"/>
                    </a:lnTo>
                    <a:lnTo>
                      <a:pt x="4372" y="8622"/>
                    </a:lnTo>
                    <a:lnTo>
                      <a:pt x="4323" y="8451"/>
                    </a:lnTo>
                    <a:lnTo>
                      <a:pt x="4323" y="8280"/>
                    </a:lnTo>
                    <a:lnTo>
                      <a:pt x="4323" y="8109"/>
                    </a:lnTo>
                    <a:lnTo>
                      <a:pt x="4372" y="7938"/>
                    </a:lnTo>
                    <a:lnTo>
                      <a:pt x="4470" y="7792"/>
                    </a:lnTo>
                    <a:lnTo>
                      <a:pt x="4567" y="7670"/>
                    </a:lnTo>
                    <a:lnTo>
                      <a:pt x="4714" y="7547"/>
                    </a:lnTo>
                    <a:lnTo>
                      <a:pt x="4860" y="7474"/>
                    </a:lnTo>
                    <a:lnTo>
                      <a:pt x="5031" y="7425"/>
                    </a:lnTo>
                    <a:lnTo>
                      <a:pt x="5202" y="7401"/>
                    </a:lnTo>
                    <a:lnTo>
                      <a:pt x="5373" y="7425"/>
                    </a:lnTo>
                    <a:lnTo>
                      <a:pt x="5520" y="7474"/>
                    </a:lnTo>
                    <a:lnTo>
                      <a:pt x="5691" y="7547"/>
                    </a:lnTo>
                    <a:lnTo>
                      <a:pt x="5813" y="7670"/>
                    </a:lnTo>
                    <a:lnTo>
                      <a:pt x="7181" y="9013"/>
                    </a:lnTo>
                    <a:lnTo>
                      <a:pt x="10673" y="5667"/>
                    </a:lnTo>
                    <a:lnTo>
                      <a:pt x="10820" y="5520"/>
                    </a:lnTo>
                    <a:lnTo>
                      <a:pt x="10991" y="5423"/>
                    </a:lnTo>
                    <a:lnTo>
                      <a:pt x="11161" y="5374"/>
                    </a:lnTo>
                    <a:lnTo>
                      <a:pt x="11357" y="5349"/>
                    </a:lnTo>
                    <a:close/>
                    <a:moveTo>
                      <a:pt x="7718" y="1"/>
                    </a:moveTo>
                    <a:lnTo>
                      <a:pt x="7303" y="50"/>
                    </a:lnTo>
                    <a:lnTo>
                      <a:pt x="6887" y="98"/>
                    </a:lnTo>
                    <a:lnTo>
                      <a:pt x="6497" y="172"/>
                    </a:lnTo>
                    <a:lnTo>
                      <a:pt x="6106" y="245"/>
                    </a:lnTo>
                    <a:lnTo>
                      <a:pt x="5715" y="367"/>
                    </a:lnTo>
                    <a:lnTo>
                      <a:pt x="5349" y="489"/>
                    </a:lnTo>
                    <a:lnTo>
                      <a:pt x="4958" y="636"/>
                    </a:lnTo>
                    <a:lnTo>
                      <a:pt x="4616" y="807"/>
                    </a:lnTo>
                    <a:lnTo>
                      <a:pt x="4250" y="978"/>
                    </a:lnTo>
                    <a:lnTo>
                      <a:pt x="3908" y="1173"/>
                    </a:lnTo>
                    <a:lnTo>
                      <a:pt x="3590" y="1393"/>
                    </a:lnTo>
                    <a:lnTo>
                      <a:pt x="3273" y="1613"/>
                    </a:lnTo>
                    <a:lnTo>
                      <a:pt x="2955" y="1857"/>
                    </a:lnTo>
                    <a:lnTo>
                      <a:pt x="2662" y="2125"/>
                    </a:lnTo>
                    <a:lnTo>
                      <a:pt x="2394" y="2394"/>
                    </a:lnTo>
                    <a:lnTo>
                      <a:pt x="2125" y="2663"/>
                    </a:lnTo>
                    <a:lnTo>
                      <a:pt x="1856" y="2956"/>
                    </a:lnTo>
                    <a:lnTo>
                      <a:pt x="1612" y="3273"/>
                    </a:lnTo>
                    <a:lnTo>
                      <a:pt x="1392" y="3591"/>
                    </a:lnTo>
                    <a:lnTo>
                      <a:pt x="1172" y="3908"/>
                    </a:lnTo>
                    <a:lnTo>
                      <a:pt x="977" y="4250"/>
                    </a:lnTo>
                    <a:lnTo>
                      <a:pt x="806" y="4617"/>
                    </a:lnTo>
                    <a:lnTo>
                      <a:pt x="635" y="4959"/>
                    </a:lnTo>
                    <a:lnTo>
                      <a:pt x="489" y="5349"/>
                    </a:lnTo>
                    <a:lnTo>
                      <a:pt x="366" y="5716"/>
                    </a:lnTo>
                    <a:lnTo>
                      <a:pt x="244" y="6106"/>
                    </a:lnTo>
                    <a:lnTo>
                      <a:pt x="171" y="6497"/>
                    </a:lnTo>
                    <a:lnTo>
                      <a:pt x="98" y="6888"/>
                    </a:lnTo>
                    <a:lnTo>
                      <a:pt x="49" y="7303"/>
                    </a:lnTo>
                    <a:lnTo>
                      <a:pt x="0" y="7718"/>
                    </a:lnTo>
                    <a:lnTo>
                      <a:pt x="0" y="8134"/>
                    </a:lnTo>
                    <a:lnTo>
                      <a:pt x="0" y="8549"/>
                    </a:lnTo>
                    <a:lnTo>
                      <a:pt x="49" y="8964"/>
                    </a:lnTo>
                    <a:lnTo>
                      <a:pt x="98" y="9379"/>
                    </a:lnTo>
                    <a:lnTo>
                      <a:pt x="171" y="9770"/>
                    </a:lnTo>
                    <a:lnTo>
                      <a:pt x="244" y="10161"/>
                    </a:lnTo>
                    <a:lnTo>
                      <a:pt x="366" y="10551"/>
                    </a:lnTo>
                    <a:lnTo>
                      <a:pt x="489" y="10918"/>
                    </a:lnTo>
                    <a:lnTo>
                      <a:pt x="635" y="11309"/>
                    </a:lnTo>
                    <a:lnTo>
                      <a:pt x="806" y="11650"/>
                    </a:lnTo>
                    <a:lnTo>
                      <a:pt x="977" y="12017"/>
                    </a:lnTo>
                    <a:lnTo>
                      <a:pt x="1172" y="12359"/>
                    </a:lnTo>
                    <a:lnTo>
                      <a:pt x="1392" y="12676"/>
                    </a:lnTo>
                    <a:lnTo>
                      <a:pt x="1612" y="12994"/>
                    </a:lnTo>
                    <a:lnTo>
                      <a:pt x="1856" y="13311"/>
                    </a:lnTo>
                    <a:lnTo>
                      <a:pt x="2125" y="13604"/>
                    </a:lnTo>
                    <a:lnTo>
                      <a:pt x="2394" y="13873"/>
                    </a:lnTo>
                    <a:lnTo>
                      <a:pt x="2662" y="14142"/>
                    </a:lnTo>
                    <a:lnTo>
                      <a:pt x="2955" y="14410"/>
                    </a:lnTo>
                    <a:lnTo>
                      <a:pt x="3273" y="14655"/>
                    </a:lnTo>
                    <a:lnTo>
                      <a:pt x="3590" y="14874"/>
                    </a:lnTo>
                    <a:lnTo>
                      <a:pt x="3908" y="15094"/>
                    </a:lnTo>
                    <a:lnTo>
                      <a:pt x="4250" y="15290"/>
                    </a:lnTo>
                    <a:lnTo>
                      <a:pt x="4616" y="15460"/>
                    </a:lnTo>
                    <a:lnTo>
                      <a:pt x="4958" y="15631"/>
                    </a:lnTo>
                    <a:lnTo>
                      <a:pt x="5349" y="15778"/>
                    </a:lnTo>
                    <a:lnTo>
                      <a:pt x="5715" y="15900"/>
                    </a:lnTo>
                    <a:lnTo>
                      <a:pt x="6106" y="16022"/>
                    </a:lnTo>
                    <a:lnTo>
                      <a:pt x="6497" y="16095"/>
                    </a:lnTo>
                    <a:lnTo>
                      <a:pt x="6887" y="16169"/>
                    </a:lnTo>
                    <a:lnTo>
                      <a:pt x="7303" y="16218"/>
                    </a:lnTo>
                    <a:lnTo>
                      <a:pt x="7718" y="16266"/>
                    </a:lnTo>
                    <a:lnTo>
                      <a:pt x="8548" y="16266"/>
                    </a:lnTo>
                    <a:lnTo>
                      <a:pt x="8963" y="16218"/>
                    </a:lnTo>
                    <a:lnTo>
                      <a:pt x="9379" y="16169"/>
                    </a:lnTo>
                    <a:lnTo>
                      <a:pt x="9769" y="16095"/>
                    </a:lnTo>
                    <a:lnTo>
                      <a:pt x="10160" y="16022"/>
                    </a:lnTo>
                    <a:lnTo>
                      <a:pt x="10551" y="15900"/>
                    </a:lnTo>
                    <a:lnTo>
                      <a:pt x="10942" y="15778"/>
                    </a:lnTo>
                    <a:lnTo>
                      <a:pt x="11308" y="15631"/>
                    </a:lnTo>
                    <a:lnTo>
                      <a:pt x="11650" y="15460"/>
                    </a:lnTo>
                    <a:lnTo>
                      <a:pt x="12016" y="15290"/>
                    </a:lnTo>
                    <a:lnTo>
                      <a:pt x="12358" y="15094"/>
                    </a:lnTo>
                    <a:lnTo>
                      <a:pt x="12676" y="14874"/>
                    </a:lnTo>
                    <a:lnTo>
                      <a:pt x="12993" y="14655"/>
                    </a:lnTo>
                    <a:lnTo>
                      <a:pt x="13311" y="14410"/>
                    </a:lnTo>
                    <a:lnTo>
                      <a:pt x="13604" y="14142"/>
                    </a:lnTo>
                    <a:lnTo>
                      <a:pt x="13872" y="13873"/>
                    </a:lnTo>
                    <a:lnTo>
                      <a:pt x="14166" y="13604"/>
                    </a:lnTo>
                    <a:lnTo>
                      <a:pt x="14410" y="13311"/>
                    </a:lnTo>
                    <a:lnTo>
                      <a:pt x="14654" y="12994"/>
                    </a:lnTo>
                    <a:lnTo>
                      <a:pt x="14874" y="12676"/>
                    </a:lnTo>
                    <a:lnTo>
                      <a:pt x="15094" y="12359"/>
                    </a:lnTo>
                    <a:lnTo>
                      <a:pt x="15289" y="12017"/>
                    </a:lnTo>
                    <a:lnTo>
                      <a:pt x="15460" y="11650"/>
                    </a:lnTo>
                    <a:lnTo>
                      <a:pt x="15631" y="11309"/>
                    </a:lnTo>
                    <a:lnTo>
                      <a:pt x="15777" y="10918"/>
                    </a:lnTo>
                    <a:lnTo>
                      <a:pt x="15900" y="10551"/>
                    </a:lnTo>
                    <a:lnTo>
                      <a:pt x="16022" y="10161"/>
                    </a:lnTo>
                    <a:lnTo>
                      <a:pt x="16095" y="9770"/>
                    </a:lnTo>
                    <a:lnTo>
                      <a:pt x="16168" y="9379"/>
                    </a:lnTo>
                    <a:lnTo>
                      <a:pt x="16217" y="8964"/>
                    </a:lnTo>
                    <a:lnTo>
                      <a:pt x="16266" y="8549"/>
                    </a:lnTo>
                    <a:lnTo>
                      <a:pt x="16266" y="8134"/>
                    </a:lnTo>
                    <a:lnTo>
                      <a:pt x="16266" y="7718"/>
                    </a:lnTo>
                    <a:lnTo>
                      <a:pt x="16217" y="7303"/>
                    </a:lnTo>
                    <a:lnTo>
                      <a:pt x="16168" y="6888"/>
                    </a:lnTo>
                    <a:lnTo>
                      <a:pt x="16095" y="6497"/>
                    </a:lnTo>
                    <a:lnTo>
                      <a:pt x="16022" y="6106"/>
                    </a:lnTo>
                    <a:lnTo>
                      <a:pt x="15900" y="5716"/>
                    </a:lnTo>
                    <a:lnTo>
                      <a:pt x="15777" y="5349"/>
                    </a:lnTo>
                    <a:lnTo>
                      <a:pt x="15631" y="4959"/>
                    </a:lnTo>
                    <a:lnTo>
                      <a:pt x="15460" y="4617"/>
                    </a:lnTo>
                    <a:lnTo>
                      <a:pt x="15289" y="4250"/>
                    </a:lnTo>
                    <a:lnTo>
                      <a:pt x="15094" y="3908"/>
                    </a:lnTo>
                    <a:lnTo>
                      <a:pt x="14874" y="3591"/>
                    </a:lnTo>
                    <a:lnTo>
                      <a:pt x="14654" y="3273"/>
                    </a:lnTo>
                    <a:lnTo>
                      <a:pt x="14410" y="2956"/>
                    </a:lnTo>
                    <a:lnTo>
                      <a:pt x="14166" y="2663"/>
                    </a:lnTo>
                    <a:lnTo>
                      <a:pt x="13872" y="2394"/>
                    </a:lnTo>
                    <a:lnTo>
                      <a:pt x="13604" y="2125"/>
                    </a:lnTo>
                    <a:lnTo>
                      <a:pt x="13311" y="1857"/>
                    </a:lnTo>
                    <a:lnTo>
                      <a:pt x="12993" y="1613"/>
                    </a:lnTo>
                    <a:lnTo>
                      <a:pt x="12676" y="1393"/>
                    </a:lnTo>
                    <a:lnTo>
                      <a:pt x="12358" y="1173"/>
                    </a:lnTo>
                    <a:lnTo>
                      <a:pt x="12016" y="978"/>
                    </a:lnTo>
                    <a:lnTo>
                      <a:pt x="11650" y="807"/>
                    </a:lnTo>
                    <a:lnTo>
                      <a:pt x="11308" y="636"/>
                    </a:lnTo>
                    <a:lnTo>
                      <a:pt x="10942" y="489"/>
                    </a:lnTo>
                    <a:lnTo>
                      <a:pt x="10551" y="367"/>
                    </a:lnTo>
                    <a:lnTo>
                      <a:pt x="10160" y="245"/>
                    </a:lnTo>
                    <a:lnTo>
                      <a:pt x="9769" y="172"/>
                    </a:lnTo>
                    <a:lnTo>
                      <a:pt x="9379" y="98"/>
                    </a:lnTo>
                    <a:lnTo>
                      <a:pt x="8963" y="50"/>
                    </a:lnTo>
                    <a:lnTo>
                      <a:pt x="8548" y="1"/>
                    </a:lnTo>
                    <a:close/>
                  </a:path>
                </a:pathLst>
              </a:custGeom>
              <a:solidFill>
                <a:srgbClr val="F9B2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96" name="Google Shape;678;p72">
                <a:extLst>
                  <a:ext uri="{FF2B5EF4-FFF2-40B4-BE49-F238E27FC236}">
                    <a16:creationId xmlns:a16="http://schemas.microsoft.com/office/drawing/2014/main" id="{219AD096-ACC8-4AE6-9C08-16AFCB84F2C7}"/>
                  </a:ext>
                </a:extLst>
              </p:cNvPr>
              <p:cNvSpPr/>
              <p:nvPr/>
            </p:nvSpPr>
            <p:spPr>
              <a:xfrm>
                <a:off x="53077" y="2279015"/>
                <a:ext cx="208205" cy="187681"/>
              </a:xfrm>
              <a:custGeom>
                <a:avLst/>
                <a:gdLst/>
                <a:ahLst/>
                <a:cxnLst/>
                <a:rect l="l" t="t" r="r" b="b"/>
                <a:pathLst>
                  <a:path w="16266" h="16267" extrusionOk="0">
                    <a:moveTo>
                      <a:pt x="11503" y="5349"/>
                    </a:moveTo>
                    <a:lnTo>
                      <a:pt x="11650" y="5398"/>
                    </a:lnTo>
                    <a:lnTo>
                      <a:pt x="11796" y="5447"/>
                    </a:lnTo>
                    <a:lnTo>
                      <a:pt x="11919" y="5545"/>
                    </a:lnTo>
                    <a:lnTo>
                      <a:pt x="12065" y="5691"/>
                    </a:lnTo>
                    <a:lnTo>
                      <a:pt x="12163" y="5838"/>
                    </a:lnTo>
                    <a:lnTo>
                      <a:pt x="12212" y="6033"/>
                    </a:lnTo>
                    <a:lnTo>
                      <a:pt x="12236" y="6229"/>
                    </a:lnTo>
                    <a:lnTo>
                      <a:pt x="12236" y="6375"/>
                    </a:lnTo>
                    <a:lnTo>
                      <a:pt x="12187" y="6522"/>
                    </a:lnTo>
                    <a:lnTo>
                      <a:pt x="12138" y="6644"/>
                    </a:lnTo>
                    <a:lnTo>
                      <a:pt x="12041" y="6766"/>
                    </a:lnTo>
                    <a:lnTo>
                      <a:pt x="7938" y="10893"/>
                    </a:lnTo>
                    <a:lnTo>
                      <a:pt x="7816" y="11015"/>
                    </a:lnTo>
                    <a:lnTo>
                      <a:pt x="7645" y="11113"/>
                    </a:lnTo>
                    <a:lnTo>
                      <a:pt x="7474" y="11186"/>
                    </a:lnTo>
                    <a:lnTo>
                      <a:pt x="7303" y="11211"/>
                    </a:lnTo>
                    <a:lnTo>
                      <a:pt x="7083" y="11211"/>
                    </a:lnTo>
                    <a:lnTo>
                      <a:pt x="6912" y="11162"/>
                    </a:lnTo>
                    <a:lnTo>
                      <a:pt x="6765" y="11064"/>
                    </a:lnTo>
                    <a:lnTo>
                      <a:pt x="6619" y="10967"/>
                    </a:lnTo>
                    <a:lnTo>
                      <a:pt x="4567" y="8915"/>
                    </a:lnTo>
                    <a:lnTo>
                      <a:pt x="4470" y="8769"/>
                    </a:lnTo>
                    <a:lnTo>
                      <a:pt x="4372" y="8622"/>
                    </a:lnTo>
                    <a:lnTo>
                      <a:pt x="4323" y="8451"/>
                    </a:lnTo>
                    <a:lnTo>
                      <a:pt x="4323" y="8280"/>
                    </a:lnTo>
                    <a:lnTo>
                      <a:pt x="4323" y="8109"/>
                    </a:lnTo>
                    <a:lnTo>
                      <a:pt x="4372" y="7938"/>
                    </a:lnTo>
                    <a:lnTo>
                      <a:pt x="4470" y="7792"/>
                    </a:lnTo>
                    <a:lnTo>
                      <a:pt x="4567" y="7670"/>
                    </a:lnTo>
                    <a:lnTo>
                      <a:pt x="4714" y="7547"/>
                    </a:lnTo>
                    <a:lnTo>
                      <a:pt x="4860" y="7474"/>
                    </a:lnTo>
                    <a:lnTo>
                      <a:pt x="5031" y="7425"/>
                    </a:lnTo>
                    <a:lnTo>
                      <a:pt x="5202" y="7401"/>
                    </a:lnTo>
                    <a:lnTo>
                      <a:pt x="5373" y="7425"/>
                    </a:lnTo>
                    <a:lnTo>
                      <a:pt x="5520" y="7474"/>
                    </a:lnTo>
                    <a:lnTo>
                      <a:pt x="5691" y="7547"/>
                    </a:lnTo>
                    <a:lnTo>
                      <a:pt x="5813" y="7670"/>
                    </a:lnTo>
                    <a:lnTo>
                      <a:pt x="7181" y="9013"/>
                    </a:lnTo>
                    <a:lnTo>
                      <a:pt x="10673" y="5667"/>
                    </a:lnTo>
                    <a:lnTo>
                      <a:pt x="10820" y="5520"/>
                    </a:lnTo>
                    <a:lnTo>
                      <a:pt x="10991" y="5423"/>
                    </a:lnTo>
                    <a:lnTo>
                      <a:pt x="11161" y="5374"/>
                    </a:lnTo>
                    <a:lnTo>
                      <a:pt x="11357" y="5349"/>
                    </a:lnTo>
                    <a:close/>
                    <a:moveTo>
                      <a:pt x="7718" y="1"/>
                    </a:moveTo>
                    <a:lnTo>
                      <a:pt x="7303" y="50"/>
                    </a:lnTo>
                    <a:lnTo>
                      <a:pt x="6887" y="98"/>
                    </a:lnTo>
                    <a:lnTo>
                      <a:pt x="6497" y="172"/>
                    </a:lnTo>
                    <a:lnTo>
                      <a:pt x="6106" y="245"/>
                    </a:lnTo>
                    <a:lnTo>
                      <a:pt x="5715" y="367"/>
                    </a:lnTo>
                    <a:lnTo>
                      <a:pt x="5349" y="489"/>
                    </a:lnTo>
                    <a:lnTo>
                      <a:pt x="4958" y="636"/>
                    </a:lnTo>
                    <a:lnTo>
                      <a:pt x="4616" y="807"/>
                    </a:lnTo>
                    <a:lnTo>
                      <a:pt x="4250" y="978"/>
                    </a:lnTo>
                    <a:lnTo>
                      <a:pt x="3908" y="1173"/>
                    </a:lnTo>
                    <a:lnTo>
                      <a:pt x="3590" y="1393"/>
                    </a:lnTo>
                    <a:lnTo>
                      <a:pt x="3273" y="1613"/>
                    </a:lnTo>
                    <a:lnTo>
                      <a:pt x="2955" y="1857"/>
                    </a:lnTo>
                    <a:lnTo>
                      <a:pt x="2662" y="2125"/>
                    </a:lnTo>
                    <a:lnTo>
                      <a:pt x="2394" y="2394"/>
                    </a:lnTo>
                    <a:lnTo>
                      <a:pt x="2125" y="2663"/>
                    </a:lnTo>
                    <a:lnTo>
                      <a:pt x="1856" y="2956"/>
                    </a:lnTo>
                    <a:lnTo>
                      <a:pt x="1612" y="3273"/>
                    </a:lnTo>
                    <a:lnTo>
                      <a:pt x="1392" y="3591"/>
                    </a:lnTo>
                    <a:lnTo>
                      <a:pt x="1172" y="3908"/>
                    </a:lnTo>
                    <a:lnTo>
                      <a:pt x="977" y="4250"/>
                    </a:lnTo>
                    <a:lnTo>
                      <a:pt x="806" y="4617"/>
                    </a:lnTo>
                    <a:lnTo>
                      <a:pt x="635" y="4959"/>
                    </a:lnTo>
                    <a:lnTo>
                      <a:pt x="489" y="5349"/>
                    </a:lnTo>
                    <a:lnTo>
                      <a:pt x="366" y="5716"/>
                    </a:lnTo>
                    <a:lnTo>
                      <a:pt x="244" y="6106"/>
                    </a:lnTo>
                    <a:lnTo>
                      <a:pt x="171" y="6497"/>
                    </a:lnTo>
                    <a:lnTo>
                      <a:pt x="98" y="6888"/>
                    </a:lnTo>
                    <a:lnTo>
                      <a:pt x="49" y="7303"/>
                    </a:lnTo>
                    <a:lnTo>
                      <a:pt x="0" y="7718"/>
                    </a:lnTo>
                    <a:lnTo>
                      <a:pt x="0" y="8134"/>
                    </a:lnTo>
                    <a:lnTo>
                      <a:pt x="0" y="8549"/>
                    </a:lnTo>
                    <a:lnTo>
                      <a:pt x="49" y="8964"/>
                    </a:lnTo>
                    <a:lnTo>
                      <a:pt x="98" y="9379"/>
                    </a:lnTo>
                    <a:lnTo>
                      <a:pt x="171" y="9770"/>
                    </a:lnTo>
                    <a:lnTo>
                      <a:pt x="244" y="10161"/>
                    </a:lnTo>
                    <a:lnTo>
                      <a:pt x="366" y="10551"/>
                    </a:lnTo>
                    <a:lnTo>
                      <a:pt x="489" y="10918"/>
                    </a:lnTo>
                    <a:lnTo>
                      <a:pt x="635" y="11309"/>
                    </a:lnTo>
                    <a:lnTo>
                      <a:pt x="806" y="11650"/>
                    </a:lnTo>
                    <a:lnTo>
                      <a:pt x="977" y="12017"/>
                    </a:lnTo>
                    <a:lnTo>
                      <a:pt x="1172" y="12359"/>
                    </a:lnTo>
                    <a:lnTo>
                      <a:pt x="1392" y="12676"/>
                    </a:lnTo>
                    <a:lnTo>
                      <a:pt x="1612" y="12994"/>
                    </a:lnTo>
                    <a:lnTo>
                      <a:pt x="1856" y="13311"/>
                    </a:lnTo>
                    <a:lnTo>
                      <a:pt x="2125" y="13604"/>
                    </a:lnTo>
                    <a:lnTo>
                      <a:pt x="2394" y="13873"/>
                    </a:lnTo>
                    <a:lnTo>
                      <a:pt x="2662" y="14142"/>
                    </a:lnTo>
                    <a:lnTo>
                      <a:pt x="2955" y="14410"/>
                    </a:lnTo>
                    <a:lnTo>
                      <a:pt x="3273" y="14655"/>
                    </a:lnTo>
                    <a:lnTo>
                      <a:pt x="3590" y="14874"/>
                    </a:lnTo>
                    <a:lnTo>
                      <a:pt x="3908" y="15094"/>
                    </a:lnTo>
                    <a:lnTo>
                      <a:pt x="4250" y="15290"/>
                    </a:lnTo>
                    <a:lnTo>
                      <a:pt x="4616" y="15460"/>
                    </a:lnTo>
                    <a:lnTo>
                      <a:pt x="4958" y="15631"/>
                    </a:lnTo>
                    <a:lnTo>
                      <a:pt x="5349" y="15778"/>
                    </a:lnTo>
                    <a:lnTo>
                      <a:pt x="5715" y="15900"/>
                    </a:lnTo>
                    <a:lnTo>
                      <a:pt x="6106" y="16022"/>
                    </a:lnTo>
                    <a:lnTo>
                      <a:pt x="6497" y="16095"/>
                    </a:lnTo>
                    <a:lnTo>
                      <a:pt x="6887" y="16169"/>
                    </a:lnTo>
                    <a:lnTo>
                      <a:pt x="7303" y="16218"/>
                    </a:lnTo>
                    <a:lnTo>
                      <a:pt x="7718" y="16266"/>
                    </a:lnTo>
                    <a:lnTo>
                      <a:pt x="8548" y="16266"/>
                    </a:lnTo>
                    <a:lnTo>
                      <a:pt x="8963" y="16218"/>
                    </a:lnTo>
                    <a:lnTo>
                      <a:pt x="9379" y="16169"/>
                    </a:lnTo>
                    <a:lnTo>
                      <a:pt x="9769" y="16095"/>
                    </a:lnTo>
                    <a:lnTo>
                      <a:pt x="10160" y="16022"/>
                    </a:lnTo>
                    <a:lnTo>
                      <a:pt x="10551" y="15900"/>
                    </a:lnTo>
                    <a:lnTo>
                      <a:pt x="10942" y="15778"/>
                    </a:lnTo>
                    <a:lnTo>
                      <a:pt x="11308" y="15631"/>
                    </a:lnTo>
                    <a:lnTo>
                      <a:pt x="11650" y="15460"/>
                    </a:lnTo>
                    <a:lnTo>
                      <a:pt x="12016" y="15290"/>
                    </a:lnTo>
                    <a:lnTo>
                      <a:pt x="12358" y="15094"/>
                    </a:lnTo>
                    <a:lnTo>
                      <a:pt x="12676" y="14874"/>
                    </a:lnTo>
                    <a:lnTo>
                      <a:pt x="12993" y="14655"/>
                    </a:lnTo>
                    <a:lnTo>
                      <a:pt x="13311" y="14410"/>
                    </a:lnTo>
                    <a:lnTo>
                      <a:pt x="13604" y="14142"/>
                    </a:lnTo>
                    <a:lnTo>
                      <a:pt x="13872" y="13873"/>
                    </a:lnTo>
                    <a:lnTo>
                      <a:pt x="14166" y="13604"/>
                    </a:lnTo>
                    <a:lnTo>
                      <a:pt x="14410" y="13311"/>
                    </a:lnTo>
                    <a:lnTo>
                      <a:pt x="14654" y="12994"/>
                    </a:lnTo>
                    <a:lnTo>
                      <a:pt x="14874" y="12676"/>
                    </a:lnTo>
                    <a:lnTo>
                      <a:pt x="15094" y="12359"/>
                    </a:lnTo>
                    <a:lnTo>
                      <a:pt x="15289" y="12017"/>
                    </a:lnTo>
                    <a:lnTo>
                      <a:pt x="15460" y="11650"/>
                    </a:lnTo>
                    <a:lnTo>
                      <a:pt x="15631" y="11309"/>
                    </a:lnTo>
                    <a:lnTo>
                      <a:pt x="15777" y="10918"/>
                    </a:lnTo>
                    <a:lnTo>
                      <a:pt x="15900" y="10551"/>
                    </a:lnTo>
                    <a:lnTo>
                      <a:pt x="16022" y="10161"/>
                    </a:lnTo>
                    <a:lnTo>
                      <a:pt x="16095" y="9770"/>
                    </a:lnTo>
                    <a:lnTo>
                      <a:pt x="16168" y="9379"/>
                    </a:lnTo>
                    <a:lnTo>
                      <a:pt x="16217" y="8964"/>
                    </a:lnTo>
                    <a:lnTo>
                      <a:pt x="16266" y="8549"/>
                    </a:lnTo>
                    <a:lnTo>
                      <a:pt x="16266" y="8134"/>
                    </a:lnTo>
                    <a:lnTo>
                      <a:pt x="16266" y="7718"/>
                    </a:lnTo>
                    <a:lnTo>
                      <a:pt x="16217" y="7303"/>
                    </a:lnTo>
                    <a:lnTo>
                      <a:pt x="16168" y="6888"/>
                    </a:lnTo>
                    <a:lnTo>
                      <a:pt x="16095" y="6497"/>
                    </a:lnTo>
                    <a:lnTo>
                      <a:pt x="16022" y="6106"/>
                    </a:lnTo>
                    <a:lnTo>
                      <a:pt x="15900" y="5716"/>
                    </a:lnTo>
                    <a:lnTo>
                      <a:pt x="15777" y="5349"/>
                    </a:lnTo>
                    <a:lnTo>
                      <a:pt x="15631" y="4959"/>
                    </a:lnTo>
                    <a:lnTo>
                      <a:pt x="15460" y="4617"/>
                    </a:lnTo>
                    <a:lnTo>
                      <a:pt x="15289" y="4250"/>
                    </a:lnTo>
                    <a:lnTo>
                      <a:pt x="15094" y="3908"/>
                    </a:lnTo>
                    <a:lnTo>
                      <a:pt x="14874" y="3591"/>
                    </a:lnTo>
                    <a:lnTo>
                      <a:pt x="14654" y="3273"/>
                    </a:lnTo>
                    <a:lnTo>
                      <a:pt x="14410" y="2956"/>
                    </a:lnTo>
                    <a:lnTo>
                      <a:pt x="14166" y="2663"/>
                    </a:lnTo>
                    <a:lnTo>
                      <a:pt x="13872" y="2394"/>
                    </a:lnTo>
                    <a:lnTo>
                      <a:pt x="13604" y="2125"/>
                    </a:lnTo>
                    <a:lnTo>
                      <a:pt x="13311" y="1857"/>
                    </a:lnTo>
                    <a:lnTo>
                      <a:pt x="12993" y="1613"/>
                    </a:lnTo>
                    <a:lnTo>
                      <a:pt x="12676" y="1393"/>
                    </a:lnTo>
                    <a:lnTo>
                      <a:pt x="12358" y="1173"/>
                    </a:lnTo>
                    <a:lnTo>
                      <a:pt x="12016" y="978"/>
                    </a:lnTo>
                    <a:lnTo>
                      <a:pt x="11650" y="807"/>
                    </a:lnTo>
                    <a:lnTo>
                      <a:pt x="11308" y="636"/>
                    </a:lnTo>
                    <a:lnTo>
                      <a:pt x="10942" y="489"/>
                    </a:lnTo>
                    <a:lnTo>
                      <a:pt x="10551" y="367"/>
                    </a:lnTo>
                    <a:lnTo>
                      <a:pt x="10160" y="245"/>
                    </a:lnTo>
                    <a:lnTo>
                      <a:pt x="9769" y="172"/>
                    </a:lnTo>
                    <a:lnTo>
                      <a:pt x="9379" y="98"/>
                    </a:lnTo>
                    <a:lnTo>
                      <a:pt x="8963" y="50"/>
                    </a:lnTo>
                    <a:lnTo>
                      <a:pt x="8548" y="1"/>
                    </a:lnTo>
                    <a:close/>
                  </a:path>
                </a:pathLst>
              </a:custGeom>
              <a:solidFill>
                <a:srgbClr val="F9B2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97" name="Google Shape;678;p72">
                <a:extLst>
                  <a:ext uri="{FF2B5EF4-FFF2-40B4-BE49-F238E27FC236}">
                    <a16:creationId xmlns:a16="http://schemas.microsoft.com/office/drawing/2014/main" id="{219AD096-ACC8-4AE6-9C08-16AFCB84F2C7}"/>
                  </a:ext>
                </a:extLst>
              </p:cNvPr>
              <p:cNvSpPr/>
              <p:nvPr/>
            </p:nvSpPr>
            <p:spPr>
              <a:xfrm>
                <a:off x="53077" y="2737652"/>
                <a:ext cx="208205" cy="187681"/>
              </a:xfrm>
              <a:custGeom>
                <a:avLst/>
                <a:gdLst/>
                <a:ahLst/>
                <a:cxnLst/>
                <a:rect l="l" t="t" r="r" b="b"/>
                <a:pathLst>
                  <a:path w="16266" h="16267" extrusionOk="0">
                    <a:moveTo>
                      <a:pt x="11503" y="5349"/>
                    </a:moveTo>
                    <a:lnTo>
                      <a:pt x="11650" y="5398"/>
                    </a:lnTo>
                    <a:lnTo>
                      <a:pt x="11796" y="5447"/>
                    </a:lnTo>
                    <a:lnTo>
                      <a:pt x="11919" y="5545"/>
                    </a:lnTo>
                    <a:lnTo>
                      <a:pt x="12065" y="5691"/>
                    </a:lnTo>
                    <a:lnTo>
                      <a:pt x="12163" y="5838"/>
                    </a:lnTo>
                    <a:lnTo>
                      <a:pt x="12212" y="6033"/>
                    </a:lnTo>
                    <a:lnTo>
                      <a:pt x="12236" y="6229"/>
                    </a:lnTo>
                    <a:lnTo>
                      <a:pt x="12236" y="6375"/>
                    </a:lnTo>
                    <a:lnTo>
                      <a:pt x="12187" y="6522"/>
                    </a:lnTo>
                    <a:lnTo>
                      <a:pt x="12138" y="6644"/>
                    </a:lnTo>
                    <a:lnTo>
                      <a:pt x="12041" y="6766"/>
                    </a:lnTo>
                    <a:lnTo>
                      <a:pt x="7938" y="10893"/>
                    </a:lnTo>
                    <a:lnTo>
                      <a:pt x="7816" y="11015"/>
                    </a:lnTo>
                    <a:lnTo>
                      <a:pt x="7645" y="11113"/>
                    </a:lnTo>
                    <a:lnTo>
                      <a:pt x="7474" y="11186"/>
                    </a:lnTo>
                    <a:lnTo>
                      <a:pt x="7303" y="11211"/>
                    </a:lnTo>
                    <a:lnTo>
                      <a:pt x="7083" y="11211"/>
                    </a:lnTo>
                    <a:lnTo>
                      <a:pt x="6912" y="11162"/>
                    </a:lnTo>
                    <a:lnTo>
                      <a:pt x="6765" y="11064"/>
                    </a:lnTo>
                    <a:lnTo>
                      <a:pt x="6619" y="10967"/>
                    </a:lnTo>
                    <a:lnTo>
                      <a:pt x="4567" y="8915"/>
                    </a:lnTo>
                    <a:lnTo>
                      <a:pt x="4470" y="8769"/>
                    </a:lnTo>
                    <a:lnTo>
                      <a:pt x="4372" y="8622"/>
                    </a:lnTo>
                    <a:lnTo>
                      <a:pt x="4323" y="8451"/>
                    </a:lnTo>
                    <a:lnTo>
                      <a:pt x="4323" y="8280"/>
                    </a:lnTo>
                    <a:lnTo>
                      <a:pt x="4323" y="8109"/>
                    </a:lnTo>
                    <a:lnTo>
                      <a:pt x="4372" y="7938"/>
                    </a:lnTo>
                    <a:lnTo>
                      <a:pt x="4470" y="7792"/>
                    </a:lnTo>
                    <a:lnTo>
                      <a:pt x="4567" y="7670"/>
                    </a:lnTo>
                    <a:lnTo>
                      <a:pt x="4714" y="7547"/>
                    </a:lnTo>
                    <a:lnTo>
                      <a:pt x="4860" y="7474"/>
                    </a:lnTo>
                    <a:lnTo>
                      <a:pt x="5031" y="7425"/>
                    </a:lnTo>
                    <a:lnTo>
                      <a:pt x="5202" y="7401"/>
                    </a:lnTo>
                    <a:lnTo>
                      <a:pt x="5373" y="7425"/>
                    </a:lnTo>
                    <a:lnTo>
                      <a:pt x="5520" y="7474"/>
                    </a:lnTo>
                    <a:lnTo>
                      <a:pt x="5691" y="7547"/>
                    </a:lnTo>
                    <a:lnTo>
                      <a:pt x="5813" y="7670"/>
                    </a:lnTo>
                    <a:lnTo>
                      <a:pt x="7181" y="9013"/>
                    </a:lnTo>
                    <a:lnTo>
                      <a:pt x="10673" y="5667"/>
                    </a:lnTo>
                    <a:lnTo>
                      <a:pt x="10820" y="5520"/>
                    </a:lnTo>
                    <a:lnTo>
                      <a:pt x="10991" y="5423"/>
                    </a:lnTo>
                    <a:lnTo>
                      <a:pt x="11161" y="5374"/>
                    </a:lnTo>
                    <a:lnTo>
                      <a:pt x="11357" y="5349"/>
                    </a:lnTo>
                    <a:close/>
                    <a:moveTo>
                      <a:pt x="7718" y="1"/>
                    </a:moveTo>
                    <a:lnTo>
                      <a:pt x="7303" y="50"/>
                    </a:lnTo>
                    <a:lnTo>
                      <a:pt x="6887" y="98"/>
                    </a:lnTo>
                    <a:lnTo>
                      <a:pt x="6497" y="172"/>
                    </a:lnTo>
                    <a:lnTo>
                      <a:pt x="6106" y="245"/>
                    </a:lnTo>
                    <a:lnTo>
                      <a:pt x="5715" y="367"/>
                    </a:lnTo>
                    <a:lnTo>
                      <a:pt x="5349" y="489"/>
                    </a:lnTo>
                    <a:lnTo>
                      <a:pt x="4958" y="636"/>
                    </a:lnTo>
                    <a:lnTo>
                      <a:pt x="4616" y="807"/>
                    </a:lnTo>
                    <a:lnTo>
                      <a:pt x="4250" y="978"/>
                    </a:lnTo>
                    <a:lnTo>
                      <a:pt x="3908" y="1173"/>
                    </a:lnTo>
                    <a:lnTo>
                      <a:pt x="3590" y="1393"/>
                    </a:lnTo>
                    <a:lnTo>
                      <a:pt x="3273" y="1613"/>
                    </a:lnTo>
                    <a:lnTo>
                      <a:pt x="2955" y="1857"/>
                    </a:lnTo>
                    <a:lnTo>
                      <a:pt x="2662" y="2125"/>
                    </a:lnTo>
                    <a:lnTo>
                      <a:pt x="2394" y="2394"/>
                    </a:lnTo>
                    <a:lnTo>
                      <a:pt x="2125" y="2663"/>
                    </a:lnTo>
                    <a:lnTo>
                      <a:pt x="1856" y="2956"/>
                    </a:lnTo>
                    <a:lnTo>
                      <a:pt x="1612" y="3273"/>
                    </a:lnTo>
                    <a:lnTo>
                      <a:pt x="1392" y="3591"/>
                    </a:lnTo>
                    <a:lnTo>
                      <a:pt x="1172" y="3908"/>
                    </a:lnTo>
                    <a:lnTo>
                      <a:pt x="977" y="4250"/>
                    </a:lnTo>
                    <a:lnTo>
                      <a:pt x="806" y="4617"/>
                    </a:lnTo>
                    <a:lnTo>
                      <a:pt x="635" y="4959"/>
                    </a:lnTo>
                    <a:lnTo>
                      <a:pt x="489" y="5349"/>
                    </a:lnTo>
                    <a:lnTo>
                      <a:pt x="366" y="5716"/>
                    </a:lnTo>
                    <a:lnTo>
                      <a:pt x="244" y="6106"/>
                    </a:lnTo>
                    <a:lnTo>
                      <a:pt x="171" y="6497"/>
                    </a:lnTo>
                    <a:lnTo>
                      <a:pt x="98" y="6888"/>
                    </a:lnTo>
                    <a:lnTo>
                      <a:pt x="49" y="7303"/>
                    </a:lnTo>
                    <a:lnTo>
                      <a:pt x="0" y="7718"/>
                    </a:lnTo>
                    <a:lnTo>
                      <a:pt x="0" y="8134"/>
                    </a:lnTo>
                    <a:lnTo>
                      <a:pt x="0" y="8549"/>
                    </a:lnTo>
                    <a:lnTo>
                      <a:pt x="49" y="8964"/>
                    </a:lnTo>
                    <a:lnTo>
                      <a:pt x="98" y="9379"/>
                    </a:lnTo>
                    <a:lnTo>
                      <a:pt x="171" y="9770"/>
                    </a:lnTo>
                    <a:lnTo>
                      <a:pt x="244" y="10161"/>
                    </a:lnTo>
                    <a:lnTo>
                      <a:pt x="366" y="10551"/>
                    </a:lnTo>
                    <a:lnTo>
                      <a:pt x="489" y="10918"/>
                    </a:lnTo>
                    <a:lnTo>
                      <a:pt x="635" y="11309"/>
                    </a:lnTo>
                    <a:lnTo>
                      <a:pt x="806" y="11650"/>
                    </a:lnTo>
                    <a:lnTo>
                      <a:pt x="977" y="12017"/>
                    </a:lnTo>
                    <a:lnTo>
                      <a:pt x="1172" y="12359"/>
                    </a:lnTo>
                    <a:lnTo>
                      <a:pt x="1392" y="12676"/>
                    </a:lnTo>
                    <a:lnTo>
                      <a:pt x="1612" y="12994"/>
                    </a:lnTo>
                    <a:lnTo>
                      <a:pt x="1856" y="13311"/>
                    </a:lnTo>
                    <a:lnTo>
                      <a:pt x="2125" y="13604"/>
                    </a:lnTo>
                    <a:lnTo>
                      <a:pt x="2394" y="13873"/>
                    </a:lnTo>
                    <a:lnTo>
                      <a:pt x="2662" y="14142"/>
                    </a:lnTo>
                    <a:lnTo>
                      <a:pt x="2955" y="14410"/>
                    </a:lnTo>
                    <a:lnTo>
                      <a:pt x="3273" y="14655"/>
                    </a:lnTo>
                    <a:lnTo>
                      <a:pt x="3590" y="14874"/>
                    </a:lnTo>
                    <a:lnTo>
                      <a:pt x="3908" y="15094"/>
                    </a:lnTo>
                    <a:lnTo>
                      <a:pt x="4250" y="15290"/>
                    </a:lnTo>
                    <a:lnTo>
                      <a:pt x="4616" y="15460"/>
                    </a:lnTo>
                    <a:lnTo>
                      <a:pt x="4958" y="15631"/>
                    </a:lnTo>
                    <a:lnTo>
                      <a:pt x="5349" y="15778"/>
                    </a:lnTo>
                    <a:lnTo>
                      <a:pt x="5715" y="15900"/>
                    </a:lnTo>
                    <a:lnTo>
                      <a:pt x="6106" y="16022"/>
                    </a:lnTo>
                    <a:lnTo>
                      <a:pt x="6497" y="16095"/>
                    </a:lnTo>
                    <a:lnTo>
                      <a:pt x="6887" y="16169"/>
                    </a:lnTo>
                    <a:lnTo>
                      <a:pt x="7303" y="16218"/>
                    </a:lnTo>
                    <a:lnTo>
                      <a:pt x="7718" y="16266"/>
                    </a:lnTo>
                    <a:lnTo>
                      <a:pt x="8548" y="16266"/>
                    </a:lnTo>
                    <a:lnTo>
                      <a:pt x="8963" y="16218"/>
                    </a:lnTo>
                    <a:lnTo>
                      <a:pt x="9379" y="16169"/>
                    </a:lnTo>
                    <a:lnTo>
                      <a:pt x="9769" y="16095"/>
                    </a:lnTo>
                    <a:lnTo>
                      <a:pt x="10160" y="16022"/>
                    </a:lnTo>
                    <a:lnTo>
                      <a:pt x="10551" y="15900"/>
                    </a:lnTo>
                    <a:lnTo>
                      <a:pt x="10942" y="15778"/>
                    </a:lnTo>
                    <a:lnTo>
                      <a:pt x="11308" y="15631"/>
                    </a:lnTo>
                    <a:lnTo>
                      <a:pt x="11650" y="15460"/>
                    </a:lnTo>
                    <a:lnTo>
                      <a:pt x="12016" y="15290"/>
                    </a:lnTo>
                    <a:lnTo>
                      <a:pt x="12358" y="15094"/>
                    </a:lnTo>
                    <a:lnTo>
                      <a:pt x="12676" y="14874"/>
                    </a:lnTo>
                    <a:lnTo>
                      <a:pt x="12993" y="14655"/>
                    </a:lnTo>
                    <a:lnTo>
                      <a:pt x="13311" y="14410"/>
                    </a:lnTo>
                    <a:lnTo>
                      <a:pt x="13604" y="14142"/>
                    </a:lnTo>
                    <a:lnTo>
                      <a:pt x="13872" y="13873"/>
                    </a:lnTo>
                    <a:lnTo>
                      <a:pt x="14166" y="13604"/>
                    </a:lnTo>
                    <a:lnTo>
                      <a:pt x="14410" y="13311"/>
                    </a:lnTo>
                    <a:lnTo>
                      <a:pt x="14654" y="12994"/>
                    </a:lnTo>
                    <a:lnTo>
                      <a:pt x="14874" y="12676"/>
                    </a:lnTo>
                    <a:lnTo>
                      <a:pt x="15094" y="12359"/>
                    </a:lnTo>
                    <a:lnTo>
                      <a:pt x="15289" y="12017"/>
                    </a:lnTo>
                    <a:lnTo>
                      <a:pt x="15460" y="11650"/>
                    </a:lnTo>
                    <a:lnTo>
                      <a:pt x="15631" y="11309"/>
                    </a:lnTo>
                    <a:lnTo>
                      <a:pt x="15777" y="10918"/>
                    </a:lnTo>
                    <a:lnTo>
                      <a:pt x="15900" y="10551"/>
                    </a:lnTo>
                    <a:lnTo>
                      <a:pt x="16022" y="10161"/>
                    </a:lnTo>
                    <a:lnTo>
                      <a:pt x="16095" y="9770"/>
                    </a:lnTo>
                    <a:lnTo>
                      <a:pt x="16168" y="9379"/>
                    </a:lnTo>
                    <a:lnTo>
                      <a:pt x="16217" y="8964"/>
                    </a:lnTo>
                    <a:lnTo>
                      <a:pt x="16266" y="8549"/>
                    </a:lnTo>
                    <a:lnTo>
                      <a:pt x="16266" y="8134"/>
                    </a:lnTo>
                    <a:lnTo>
                      <a:pt x="16266" y="7718"/>
                    </a:lnTo>
                    <a:lnTo>
                      <a:pt x="16217" y="7303"/>
                    </a:lnTo>
                    <a:lnTo>
                      <a:pt x="16168" y="6888"/>
                    </a:lnTo>
                    <a:lnTo>
                      <a:pt x="16095" y="6497"/>
                    </a:lnTo>
                    <a:lnTo>
                      <a:pt x="16022" y="6106"/>
                    </a:lnTo>
                    <a:lnTo>
                      <a:pt x="15900" y="5716"/>
                    </a:lnTo>
                    <a:lnTo>
                      <a:pt x="15777" y="5349"/>
                    </a:lnTo>
                    <a:lnTo>
                      <a:pt x="15631" y="4959"/>
                    </a:lnTo>
                    <a:lnTo>
                      <a:pt x="15460" y="4617"/>
                    </a:lnTo>
                    <a:lnTo>
                      <a:pt x="15289" y="4250"/>
                    </a:lnTo>
                    <a:lnTo>
                      <a:pt x="15094" y="3908"/>
                    </a:lnTo>
                    <a:lnTo>
                      <a:pt x="14874" y="3591"/>
                    </a:lnTo>
                    <a:lnTo>
                      <a:pt x="14654" y="3273"/>
                    </a:lnTo>
                    <a:lnTo>
                      <a:pt x="14410" y="2956"/>
                    </a:lnTo>
                    <a:lnTo>
                      <a:pt x="14166" y="2663"/>
                    </a:lnTo>
                    <a:lnTo>
                      <a:pt x="13872" y="2394"/>
                    </a:lnTo>
                    <a:lnTo>
                      <a:pt x="13604" y="2125"/>
                    </a:lnTo>
                    <a:lnTo>
                      <a:pt x="13311" y="1857"/>
                    </a:lnTo>
                    <a:lnTo>
                      <a:pt x="12993" y="1613"/>
                    </a:lnTo>
                    <a:lnTo>
                      <a:pt x="12676" y="1393"/>
                    </a:lnTo>
                    <a:lnTo>
                      <a:pt x="12358" y="1173"/>
                    </a:lnTo>
                    <a:lnTo>
                      <a:pt x="12016" y="978"/>
                    </a:lnTo>
                    <a:lnTo>
                      <a:pt x="11650" y="807"/>
                    </a:lnTo>
                    <a:lnTo>
                      <a:pt x="11308" y="636"/>
                    </a:lnTo>
                    <a:lnTo>
                      <a:pt x="10942" y="489"/>
                    </a:lnTo>
                    <a:lnTo>
                      <a:pt x="10551" y="367"/>
                    </a:lnTo>
                    <a:lnTo>
                      <a:pt x="10160" y="245"/>
                    </a:lnTo>
                    <a:lnTo>
                      <a:pt x="9769" y="172"/>
                    </a:lnTo>
                    <a:lnTo>
                      <a:pt x="9379" y="98"/>
                    </a:lnTo>
                    <a:lnTo>
                      <a:pt x="8963" y="50"/>
                    </a:lnTo>
                    <a:lnTo>
                      <a:pt x="8548" y="1"/>
                    </a:lnTo>
                    <a:close/>
                  </a:path>
                </a:pathLst>
              </a:custGeom>
              <a:solidFill>
                <a:srgbClr val="F9B2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98" name="Google Shape;678;p72">
                <a:extLst>
                  <a:ext uri="{FF2B5EF4-FFF2-40B4-BE49-F238E27FC236}">
                    <a16:creationId xmlns:a16="http://schemas.microsoft.com/office/drawing/2014/main" id="{219AD096-ACC8-4AE6-9C08-16AFCB84F2C7}"/>
                  </a:ext>
                </a:extLst>
              </p:cNvPr>
              <p:cNvSpPr/>
              <p:nvPr/>
            </p:nvSpPr>
            <p:spPr>
              <a:xfrm>
                <a:off x="53077" y="4109734"/>
                <a:ext cx="208205" cy="187681"/>
              </a:xfrm>
              <a:custGeom>
                <a:avLst/>
                <a:gdLst/>
                <a:ahLst/>
                <a:cxnLst/>
                <a:rect l="l" t="t" r="r" b="b"/>
                <a:pathLst>
                  <a:path w="16266" h="16267" extrusionOk="0">
                    <a:moveTo>
                      <a:pt x="11503" y="5349"/>
                    </a:moveTo>
                    <a:lnTo>
                      <a:pt x="11650" y="5398"/>
                    </a:lnTo>
                    <a:lnTo>
                      <a:pt x="11796" y="5447"/>
                    </a:lnTo>
                    <a:lnTo>
                      <a:pt x="11919" y="5545"/>
                    </a:lnTo>
                    <a:lnTo>
                      <a:pt x="12065" y="5691"/>
                    </a:lnTo>
                    <a:lnTo>
                      <a:pt x="12163" y="5838"/>
                    </a:lnTo>
                    <a:lnTo>
                      <a:pt x="12212" y="6033"/>
                    </a:lnTo>
                    <a:lnTo>
                      <a:pt x="12236" y="6229"/>
                    </a:lnTo>
                    <a:lnTo>
                      <a:pt x="12236" y="6375"/>
                    </a:lnTo>
                    <a:lnTo>
                      <a:pt x="12187" y="6522"/>
                    </a:lnTo>
                    <a:lnTo>
                      <a:pt x="12138" y="6644"/>
                    </a:lnTo>
                    <a:lnTo>
                      <a:pt x="12041" y="6766"/>
                    </a:lnTo>
                    <a:lnTo>
                      <a:pt x="7938" y="10893"/>
                    </a:lnTo>
                    <a:lnTo>
                      <a:pt x="7816" y="11015"/>
                    </a:lnTo>
                    <a:lnTo>
                      <a:pt x="7645" y="11113"/>
                    </a:lnTo>
                    <a:lnTo>
                      <a:pt x="7474" y="11186"/>
                    </a:lnTo>
                    <a:lnTo>
                      <a:pt x="7303" y="11211"/>
                    </a:lnTo>
                    <a:lnTo>
                      <a:pt x="7083" y="11211"/>
                    </a:lnTo>
                    <a:lnTo>
                      <a:pt x="6912" y="11162"/>
                    </a:lnTo>
                    <a:lnTo>
                      <a:pt x="6765" y="11064"/>
                    </a:lnTo>
                    <a:lnTo>
                      <a:pt x="6619" y="10967"/>
                    </a:lnTo>
                    <a:lnTo>
                      <a:pt x="4567" y="8915"/>
                    </a:lnTo>
                    <a:lnTo>
                      <a:pt x="4470" y="8769"/>
                    </a:lnTo>
                    <a:lnTo>
                      <a:pt x="4372" y="8622"/>
                    </a:lnTo>
                    <a:lnTo>
                      <a:pt x="4323" y="8451"/>
                    </a:lnTo>
                    <a:lnTo>
                      <a:pt x="4323" y="8280"/>
                    </a:lnTo>
                    <a:lnTo>
                      <a:pt x="4323" y="8109"/>
                    </a:lnTo>
                    <a:lnTo>
                      <a:pt x="4372" y="7938"/>
                    </a:lnTo>
                    <a:lnTo>
                      <a:pt x="4470" y="7792"/>
                    </a:lnTo>
                    <a:lnTo>
                      <a:pt x="4567" y="7670"/>
                    </a:lnTo>
                    <a:lnTo>
                      <a:pt x="4714" y="7547"/>
                    </a:lnTo>
                    <a:lnTo>
                      <a:pt x="4860" y="7474"/>
                    </a:lnTo>
                    <a:lnTo>
                      <a:pt x="5031" y="7425"/>
                    </a:lnTo>
                    <a:lnTo>
                      <a:pt x="5202" y="7401"/>
                    </a:lnTo>
                    <a:lnTo>
                      <a:pt x="5373" y="7425"/>
                    </a:lnTo>
                    <a:lnTo>
                      <a:pt x="5520" y="7474"/>
                    </a:lnTo>
                    <a:lnTo>
                      <a:pt x="5691" y="7547"/>
                    </a:lnTo>
                    <a:lnTo>
                      <a:pt x="5813" y="7670"/>
                    </a:lnTo>
                    <a:lnTo>
                      <a:pt x="7181" y="9013"/>
                    </a:lnTo>
                    <a:lnTo>
                      <a:pt x="10673" y="5667"/>
                    </a:lnTo>
                    <a:lnTo>
                      <a:pt x="10820" y="5520"/>
                    </a:lnTo>
                    <a:lnTo>
                      <a:pt x="10991" y="5423"/>
                    </a:lnTo>
                    <a:lnTo>
                      <a:pt x="11161" y="5374"/>
                    </a:lnTo>
                    <a:lnTo>
                      <a:pt x="11357" y="5349"/>
                    </a:lnTo>
                    <a:close/>
                    <a:moveTo>
                      <a:pt x="7718" y="1"/>
                    </a:moveTo>
                    <a:lnTo>
                      <a:pt x="7303" y="50"/>
                    </a:lnTo>
                    <a:lnTo>
                      <a:pt x="6887" y="98"/>
                    </a:lnTo>
                    <a:lnTo>
                      <a:pt x="6497" y="172"/>
                    </a:lnTo>
                    <a:lnTo>
                      <a:pt x="6106" y="245"/>
                    </a:lnTo>
                    <a:lnTo>
                      <a:pt x="5715" y="367"/>
                    </a:lnTo>
                    <a:lnTo>
                      <a:pt x="5349" y="489"/>
                    </a:lnTo>
                    <a:lnTo>
                      <a:pt x="4958" y="636"/>
                    </a:lnTo>
                    <a:lnTo>
                      <a:pt x="4616" y="807"/>
                    </a:lnTo>
                    <a:lnTo>
                      <a:pt x="4250" y="978"/>
                    </a:lnTo>
                    <a:lnTo>
                      <a:pt x="3908" y="1173"/>
                    </a:lnTo>
                    <a:lnTo>
                      <a:pt x="3590" y="1393"/>
                    </a:lnTo>
                    <a:lnTo>
                      <a:pt x="3273" y="1613"/>
                    </a:lnTo>
                    <a:lnTo>
                      <a:pt x="2955" y="1857"/>
                    </a:lnTo>
                    <a:lnTo>
                      <a:pt x="2662" y="2125"/>
                    </a:lnTo>
                    <a:lnTo>
                      <a:pt x="2394" y="2394"/>
                    </a:lnTo>
                    <a:lnTo>
                      <a:pt x="2125" y="2663"/>
                    </a:lnTo>
                    <a:lnTo>
                      <a:pt x="1856" y="2956"/>
                    </a:lnTo>
                    <a:lnTo>
                      <a:pt x="1612" y="3273"/>
                    </a:lnTo>
                    <a:lnTo>
                      <a:pt x="1392" y="3591"/>
                    </a:lnTo>
                    <a:lnTo>
                      <a:pt x="1172" y="3908"/>
                    </a:lnTo>
                    <a:lnTo>
                      <a:pt x="977" y="4250"/>
                    </a:lnTo>
                    <a:lnTo>
                      <a:pt x="806" y="4617"/>
                    </a:lnTo>
                    <a:lnTo>
                      <a:pt x="635" y="4959"/>
                    </a:lnTo>
                    <a:lnTo>
                      <a:pt x="489" y="5349"/>
                    </a:lnTo>
                    <a:lnTo>
                      <a:pt x="366" y="5716"/>
                    </a:lnTo>
                    <a:lnTo>
                      <a:pt x="244" y="6106"/>
                    </a:lnTo>
                    <a:lnTo>
                      <a:pt x="171" y="6497"/>
                    </a:lnTo>
                    <a:lnTo>
                      <a:pt x="98" y="6888"/>
                    </a:lnTo>
                    <a:lnTo>
                      <a:pt x="49" y="7303"/>
                    </a:lnTo>
                    <a:lnTo>
                      <a:pt x="0" y="7718"/>
                    </a:lnTo>
                    <a:lnTo>
                      <a:pt x="0" y="8134"/>
                    </a:lnTo>
                    <a:lnTo>
                      <a:pt x="0" y="8549"/>
                    </a:lnTo>
                    <a:lnTo>
                      <a:pt x="49" y="8964"/>
                    </a:lnTo>
                    <a:lnTo>
                      <a:pt x="98" y="9379"/>
                    </a:lnTo>
                    <a:lnTo>
                      <a:pt x="171" y="9770"/>
                    </a:lnTo>
                    <a:lnTo>
                      <a:pt x="244" y="10161"/>
                    </a:lnTo>
                    <a:lnTo>
                      <a:pt x="366" y="10551"/>
                    </a:lnTo>
                    <a:lnTo>
                      <a:pt x="489" y="10918"/>
                    </a:lnTo>
                    <a:lnTo>
                      <a:pt x="635" y="11309"/>
                    </a:lnTo>
                    <a:lnTo>
                      <a:pt x="806" y="11650"/>
                    </a:lnTo>
                    <a:lnTo>
                      <a:pt x="977" y="12017"/>
                    </a:lnTo>
                    <a:lnTo>
                      <a:pt x="1172" y="12359"/>
                    </a:lnTo>
                    <a:lnTo>
                      <a:pt x="1392" y="12676"/>
                    </a:lnTo>
                    <a:lnTo>
                      <a:pt x="1612" y="12994"/>
                    </a:lnTo>
                    <a:lnTo>
                      <a:pt x="1856" y="13311"/>
                    </a:lnTo>
                    <a:lnTo>
                      <a:pt x="2125" y="13604"/>
                    </a:lnTo>
                    <a:lnTo>
                      <a:pt x="2394" y="13873"/>
                    </a:lnTo>
                    <a:lnTo>
                      <a:pt x="2662" y="14142"/>
                    </a:lnTo>
                    <a:lnTo>
                      <a:pt x="2955" y="14410"/>
                    </a:lnTo>
                    <a:lnTo>
                      <a:pt x="3273" y="14655"/>
                    </a:lnTo>
                    <a:lnTo>
                      <a:pt x="3590" y="14874"/>
                    </a:lnTo>
                    <a:lnTo>
                      <a:pt x="3908" y="15094"/>
                    </a:lnTo>
                    <a:lnTo>
                      <a:pt x="4250" y="15290"/>
                    </a:lnTo>
                    <a:lnTo>
                      <a:pt x="4616" y="15460"/>
                    </a:lnTo>
                    <a:lnTo>
                      <a:pt x="4958" y="15631"/>
                    </a:lnTo>
                    <a:lnTo>
                      <a:pt x="5349" y="15778"/>
                    </a:lnTo>
                    <a:lnTo>
                      <a:pt x="5715" y="15900"/>
                    </a:lnTo>
                    <a:lnTo>
                      <a:pt x="6106" y="16022"/>
                    </a:lnTo>
                    <a:lnTo>
                      <a:pt x="6497" y="16095"/>
                    </a:lnTo>
                    <a:lnTo>
                      <a:pt x="6887" y="16169"/>
                    </a:lnTo>
                    <a:lnTo>
                      <a:pt x="7303" y="16218"/>
                    </a:lnTo>
                    <a:lnTo>
                      <a:pt x="7718" y="16266"/>
                    </a:lnTo>
                    <a:lnTo>
                      <a:pt x="8548" y="16266"/>
                    </a:lnTo>
                    <a:lnTo>
                      <a:pt x="8963" y="16218"/>
                    </a:lnTo>
                    <a:lnTo>
                      <a:pt x="9379" y="16169"/>
                    </a:lnTo>
                    <a:lnTo>
                      <a:pt x="9769" y="16095"/>
                    </a:lnTo>
                    <a:lnTo>
                      <a:pt x="10160" y="16022"/>
                    </a:lnTo>
                    <a:lnTo>
                      <a:pt x="10551" y="15900"/>
                    </a:lnTo>
                    <a:lnTo>
                      <a:pt x="10942" y="15778"/>
                    </a:lnTo>
                    <a:lnTo>
                      <a:pt x="11308" y="15631"/>
                    </a:lnTo>
                    <a:lnTo>
                      <a:pt x="11650" y="15460"/>
                    </a:lnTo>
                    <a:lnTo>
                      <a:pt x="12016" y="15290"/>
                    </a:lnTo>
                    <a:lnTo>
                      <a:pt x="12358" y="15094"/>
                    </a:lnTo>
                    <a:lnTo>
                      <a:pt x="12676" y="14874"/>
                    </a:lnTo>
                    <a:lnTo>
                      <a:pt x="12993" y="14655"/>
                    </a:lnTo>
                    <a:lnTo>
                      <a:pt x="13311" y="14410"/>
                    </a:lnTo>
                    <a:lnTo>
                      <a:pt x="13604" y="14142"/>
                    </a:lnTo>
                    <a:lnTo>
                      <a:pt x="13872" y="13873"/>
                    </a:lnTo>
                    <a:lnTo>
                      <a:pt x="14166" y="13604"/>
                    </a:lnTo>
                    <a:lnTo>
                      <a:pt x="14410" y="13311"/>
                    </a:lnTo>
                    <a:lnTo>
                      <a:pt x="14654" y="12994"/>
                    </a:lnTo>
                    <a:lnTo>
                      <a:pt x="14874" y="12676"/>
                    </a:lnTo>
                    <a:lnTo>
                      <a:pt x="15094" y="12359"/>
                    </a:lnTo>
                    <a:lnTo>
                      <a:pt x="15289" y="12017"/>
                    </a:lnTo>
                    <a:lnTo>
                      <a:pt x="15460" y="11650"/>
                    </a:lnTo>
                    <a:lnTo>
                      <a:pt x="15631" y="11309"/>
                    </a:lnTo>
                    <a:lnTo>
                      <a:pt x="15777" y="10918"/>
                    </a:lnTo>
                    <a:lnTo>
                      <a:pt x="15900" y="10551"/>
                    </a:lnTo>
                    <a:lnTo>
                      <a:pt x="16022" y="10161"/>
                    </a:lnTo>
                    <a:lnTo>
                      <a:pt x="16095" y="9770"/>
                    </a:lnTo>
                    <a:lnTo>
                      <a:pt x="16168" y="9379"/>
                    </a:lnTo>
                    <a:lnTo>
                      <a:pt x="16217" y="8964"/>
                    </a:lnTo>
                    <a:lnTo>
                      <a:pt x="16266" y="8549"/>
                    </a:lnTo>
                    <a:lnTo>
                      <a:pt x="16266" y="8134"/>
                    </a:lnTo>
                    <a:lnTo>
                      <a:pt x="16266" y="7718"/>
                    </a:lnTo>
                    <a:lnTo>
                      <a:pt x="16217" y="7303"/>
                    </a:lnTo>
                    <a:lnTo>
                      <a:pt x="16168" y="6888"/>
                    </a:lnTo>
                    <a:lnTo>
                      <a:pt x="16095" y="6497"/>
                    </a:lnTo>
                    <a:lnTo>
                      <a:pt x="16022" y="6106"/>
                    </a:lnTo>
                    <a:lnTo>
                      <a:pt x="15900" y="5716"/>
                    </a:lnTo>
                    <a:lnTo>
                      <a:pt x="15777" y="5349"/>
                    </a:lnTo>
                    <a:lnTo>
                      <a:pt x="15631" y="4959"/>
                    </a:lnTo>
                    <a:lnTo>
                      <a:pt x="15460" y="4617"/>
                    </a:lnTo>
                    <a:lnTo>
                      <a:pt x="15289" y="4250"/>
                    </a:lnTo>
                    <a:lnTo>
                      <a:pt x="15094" y="3908"/>
                    </a:lnTo>
                    <a:lnTo>
                      <a:pt x="14874" y="3591"/>
                    </a:lnTo>
                    <a:lnTo>
                      <a:pt x="14654" y="3273"/>
                    </a:lnTo>
                    <a:lnTo>
                      <a:pt x="14410" y="2956"/>
                    </a:lnTo>
                    <a:lnTo>
                      <a:pt x="14166" y="2663"/>
                    </a:lnTo>
                    <a:lnTo>
                      <a:pt x="13872" y="2394"/>
                    </a:lnTo>
                    <a:lnTo>
                      <a:pt x="13604" y="2125"/>
                    </a:lnTo>
                    <a:lnTo>
                      <a:pt x="13311" y="1857"/>
                    </a:lnTo>
                    <a:lnTo>
                      <a:pt x="12993" y="1613"/>
                    </a:lnTo>
                    <a:lnTo>
                      <a:pt x="12676" y="1393"/>
                    </a:lnTo>
                    <a:lnTo>
                      <a:pt x="12358" y="1173"/>
                    </a:lnTo>
                    <a:lnTo>
                      <a:pt x="12016" y="978"/>
                    </a:lnTo>
                    <a:lnTo>
                      <a:pt x="11650" y="807"/>
                    </a:lnTo>
                    <a:lnTo>
                      <a:pt x="11308" y="636"/>
                    </a:lnTo>
                    <a:lnTo>
                      <a:pt x="10942" y="489"/>
                    </a:lnTo>
                    <a:lnTo>
                      <a:pt x="10551" y="367"/>
                    </a:lnTo>
                    <a:lnTo>
                      <a:pt x="10160" y="245"/>
                    </a:lnTo>
                    <a:lnTo>
                      <a:pt x="9769" y="172"/>
                    </a:lnTo>
                    <a:lnTo>
                      <a:pt x="9379" y="98"/>
                    </a:lnTo>
                    <a:lnTo>
                      <a:pt x="8963" y="50"/>
                    </a:lnTo>
                    <a:lnTo>
                      <a:pt x="8548" y="1"/>
                    </a:lnTo>
                    <a:close/>
                  </a:path>
                </a:pathLst>
              </a:custGeom>
              <a:solidFill>
                <a:srgbClr val="F9B2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99" name="Google Shape;678;p72">
                <a:extLst>
                  <a:ext uri="{FF2B5EF4-FFF2-40B4-BE49-F238E27FC236}">
                    <a16:creationId xmlns:a16="http://schemas.microsoft.com/office/drawing/2014/main" id="{219AD096-ACC8-4AE6-9C08-16AFCB84F2C7}"/>
                  </a:ext>
                </a:extLst>
              </p:cNvPr>
              <p:cNvSpPr/>
              <p:nvPr/>
            </p:nvSpPr>
            <p:spPr>
              <a:xfrm>
                <a:off x="53077" y="3656775"/>
                <a:ext cx="208205" cy="187681"/>
              </a:xfrm>
              <a:custGeom>
                <a:avLst/>
                <a:gdLst/>
                <a:ahLst/>
                <a:cxnLst/>
                <a:rect l="l" t="t" r="r" b="b"/>
                <a:pathLst>
                  <a:path w="16266" h="16267" extrusionOk="0">
                    <a:moveTo>
                      <a:pt x="11503" y="5349"/>
                    </a:moveTo>
                    <a:lnTo>
                      <a:pt x="11650" y="5398"/>
                    </a:lnTo>
                    <a:lnTo>
                      <a:pt x="11796" y="5447"/>
                    </a:lnTo>
                    <a:lnTo>
                      <a:pt x="11919" y="5545"/>
                    </a:lnTo>
                    <a:lnTo>
                      <a:pt x="12065" y="5691"/>
                    </a:lnTo>
                    <a:lnTo>
                      <a:pt x="12163" y="5838"/>
                    </a:lnTo>
                    <a:lnTo>
                      <a:pt x="12212" y="6033"/>
                    </a:lnTo>
                    <a:lnTo>
                      <a:pt x="12236" y="6229"/>
                    </a:lnTo>
                    <a:lnTo>
                      <a:pt x="12236" y="6375"/>
                    </a:lnTo>
                    <a:lnTo>
                      <a:pt x="12187" y="6522"/>
                    </a:lnTo>
                    <a:lnTo>
                      <a:pt x="12138" y="6644"/>
                    </a:lnTo>
                    <a:lnTo>
                      <a:pt x="12041" y="6766"/>
                    </a:lnTo>
                    <a:lnTo>
                      <a:pt x="7938" y="10893"/>
                    </a:lnTo>
                    <a:lnTo>
                      <a:pt x="7816" y="11015"/>
                    </a:lnTo>
                    <a:lnTo>
                      <a:pt x="7645" y="11113"/>
                    </a:lnTo>
                    <a:lnTo>
                      <a:pt x="7474" y="11186"/>
                    </a:lnTo>
                    <a:lnTo>
                      <a:pt x="7303" y="11211"/>
                    </a:lnTo>
                    <a:lnTo>
                      <a:pt x="7083" y="11211"/>
                    </a:lnTo>
                    <a:lnTo>
                      <a:pt x="6912" y="11162"/>
                    </a:lnTo>
                    <a:lnTo>
                      <a:pt x="6765" y="11064"/>
                    </a:lnTo>
                    <a:lnTo>
                      <a:pt x="6619" y="10967"/>
                    </a:lnTo>
                    <a:lnTo>
                      <a:pt x="4567" y="8915"/>
                    </a:lnTo>
                    <a:lnTo>
                      <a:pt x="4470" y="8769"/>
                    </a:lnTo>
                    <a:lnTo>
                      <a:pt x="4372" y="8622"/>
                    </a:lnTo>
                    <a:lnTo>
                      <a:pt x="4323" y="8451"/>
                    </a:lnTo>
                    <a:lnTo>
                      <a:pt x="4323" y="8280"/>
                    </a:lnTo>
                    <a:lnTo>
                      <a:pt x="4323" y="8109"/>
                    </a:lnTo>
                    <a:lnTo>
                      <a:pt x="4372" y="7938"/>
                    </a:lnTo>
                    <a:lnTo>
                      <a:pt x="4470" y="7792"/>
                    </a:lnTo>
                    <a:lnTo>
                      <a:pt x="4567" y="7670"/>
                    </a:lnTo>
                    <a:lnTo>
                      <a:pt x="4714" y="7547"/>
                    </a:lnTo>
                    <a:lnTo>
                      <a:pt x="4860" y="7474"/>
                    </a:lnTo>
                    <a:lnTo>
                      <a:pt x="5031" y="7425"/>
                    </a:lnTo>
                    <a:lnTo>
                      <a:pt x="5202" y="7401"/>
                    </a:lnTo>
                    <a:lnTo>
                      <a:pt x="5373" y="7425"/>
                    </a:lnTo>
                    <a:lnTo>
                      <a:pt x="5520" y="7474"/>
                    </a:lnTo>
                    <a:lnTo>
                      <a:pt x="5691" y="7547"/>
                    </a:lnTo>
                    <a:lnTo>
                      <a:pt x="5813" y="7670"/>
                    </a:lnTo>
                    <a:lnTo>
                      <a:pt x="7181" y="9013"/>
                    </a:lnTo>
                    <a:lnTo>
                      <a:pt x="10673" y="5667"/>
                    </a:lnTo>
                    <a:lnTo>
                      <a:pt x="10820" y="5520"/>
                    </a:lnTo>
                    <a:lnTo>
                      <a:pt x="10991" y="5423"/>
                    </a:lnTo>
                    <a:lnTo>
                      <a:pt x="11161" y="5374"/>
                    </a:lnTo>
                    <a:lnTo>
                      <a:pt x="11357" y="5349"/>
                    </a:lnTo>
                    <a:close/>
                    <a:moveTo>
                      <a:pt x="7718" y="1"/>
                    </a:moveTo>
                    <a:lnTo>
                      <a:pt x="7303" y="50"/>
                    </a:lnTo>
                    <a:lnTo>
                      <a:pt x="6887" y="98"/>
                    </a:lnTo>
                    <a:lnTo>
                      <a:pt x="6497" y="172"/>
                    </a:lnTo>
                    <a:lnTo>
                      <a:pt x="6106" y="245"/>
                    </a:lnTo>
                    <a:lnTo>
                      <a:pt x="5715" y="367"/>
                    </a:lnTo>
                    <a:lnTo>
                      <a:pt x="5349" y="489"/>
                    </a:lnTo>
                    <a:lnTo>
                      <a:pt x="4958" y="636"/>
                    </a:lnTo>
                    <a:lnTo>
                      <a:pt x="4616" y="807"/>
                    </a:lnTo>
                    <a:lnTo>
                      <a:pt x="4250" y="978"/>
                    </a:lnTo>
                    <a:lnTo>
                      <a:pt x="3908" y="1173"/>
                    </a:lnTo>
                    <a:lnTo>
                      <a:pt x="3590" y="1393"/>
                    </a:lnTo>
                    <a:lnTo>
                      <a:pt x="3273" y="1613"/>
                    </a:lnTo>
                    <a:lnTo>
                      <a:pt x="2955" y="1857"/>
                    </a:lnTo>
                    <a:lnTo>
                      <a:pt x="2662" y="2125"/>
                    </a:lnTo>
                    <a:lnTo>
                      <a:pt x="2394" y="2394"/>
                    </a:lnTo>
                    <a:lnTo>
                      <a:pt x="2125" y="2663"/>
                    </a:lnTo>
                    <a:lnTo>
                      <a:pt x="1856" y="2956"/>
                    </a:lnTo>
                    <a:lnTo>
                      <a:pt x="1612" y="3273"/>
                    </a:lnTo>
                    <a:lnTo>
                      <a:pt x="1392" y="3591"/>
                    </a:lnTo>
                    <a:lnTo>
                      <a:pt x="1172" y="3908"/>
                    </a:lnTo>
                    <a:lnTo>
                      <a:pt x="977" y="4250"/>
                    </a:lnTo>
                    <a:lnTo>
                      <a:pt x="806" y="4617"/>
                    </a:lnTo>
                    <a:lnTo>
                      <a:pt x="635" y="4959"/>
                    </a:lnTo>
                    <a:lnTo>
                      <a:pt x="489" y="5349"/>
                    </a:lnTo>
                    <a:lnTo>
                      <a:pt x="366" y="5716"/>
                    </a:lnTo>
                    <a:lnTo>
                      <a:pt x="244" y="6106"/>
                    </a:lnTo>
                    <a:lnTo>
                      <a:pt x="171" y="6497"/>
                    </a:lnTo>
                    <a:lnTo>
                      <a:pt x="98" y="6888"/>
                    </a:lnTo>
                    <a:lnTo>
                      <a:pt x="49" y="7303"/>
                    </a:lnTo>
                    <a:lnTo>
                      <a:pt x="0" y="7718"/>
                    </a:lnTo>
                    <a:lnTo>
                      <a:pt x="0" y="8134"/>
                    </a:lnTo>
                    <a:lnTo>
                      <a:pt x="0" y="8549"/>
                    </a:lnTo>
                    <a:lnTo>
                      <a:pt x="49" y="8964"/>
                    </a:lnTo>
                    <a:lnTo>
                      <a:pt x="98" y="9379"/>
                    </a:lnTo>
                    <a:lnTo>
                      <a:pt x="171" y="9770"/>
                    </a:lnTo>
                    <a:lnTo>
                      <a:pt x="244" y="10161"/>
                    </a:lnTo>
                    <a:lnTo>
                      <a:pt x="366" y="10551"/>
                    </a:lnTo>
                    <a:lnTo>
                      <a:pt x="489" y="10918"/>
                    </a:lnTo>
                    <a:lnTo>
                      <a:pt x="635" y="11309"/>
                    </a:lnTo>
                    <a:lnTo>
                      <a:pt x="806" y="11650"/>
                    </a:lnTo>
                    <a:lnTo>
                      <a:pt x="977" y="12017"/>
                    </a:lnTo>
                    <a:lnTo>
                      <a:pt x="1172" y="12359"/>
                    </a:lnTo>
                    <a:lnTo>
                      <a:pt x="1392" y="12676"/>
                    </a:lnTo>
                    <a:lnTo>
                      <a:pt x="1612" y="12994"/>
                    </a:lnTo>
                    <a:lnTo>
                      <a:pt x="1856" y="13311"/>
                    </a:lnTo>
                    <a:lnTo>
                      <a:pt x="2125" y="13604"/>
                    </a:lnTo>
                    <a:lnTo>
                      <a:pt x="2394" y="13873"/>
                    </a:lnTo>
                    <a:lnTo>
                      <a:pt x="2662" y="14142"/>
                    </a:lnTo>
                    <a:lnTo>
                      <a:pt x="2955" y="14410"/>
                    </a:lnTo>
                    <a:lnTo>
                      <a:pt x="3273" y="14655"/>
                    </a:lnTo>
                    <a:lnTo>
                      <a:pt x="3590" y="14874"/>
                    </a:lnTo>
                    <a:lnTo>
                      <a:pt x="3908" y="15094"/>
                    </a:lnTo>
                    <a:lnTo>
                      <a:pt x="4250" y="15290"/>
                    </a:lnTo>
                    <a:lnTo>
                      <a:pt x="4616" y="15460"/>
                    </a:lnTo>
                    <a:lnTo>
                      <a:pt x="4958" y="15631"/>
                    </a:lnTo>
                    <a:lnTo>
                      <a:pt x="5349" y="15778"/>
                    </a:lnTo>
                    <a:lnTo>
                      <a:pt x="5715" y="15900"/>
                    </a:lnTo>
                    <a:lnTo>
                      <a:pt x="6106" y="16022"/>
                    </a:lnTo>
                    <a:lnTo>
                      <a:pt x="6497" y="16095"/>
                    </a:lnTo>
                    <a:lnTo>
                      <a:pt x="6887" y="16169"/>
                    </a:lnTo>
                    <a:lnTo>
                      <a:pt x="7303" y="16218"/>
                    </a:lnTo>
                    <a:lnTo>
                      <a:pt x="7718" y="16266"/>
                    </a:lnTo>
                    <a:lnTo>
                      <a:pt x="8548" y="16266"/>
                    </a:lnTo>
                    <a:lnTo>
                      <a:pt x="8963" y="16218"/>
                    </a:lnTo>
                    <a:lnTo>
                      <a:pt x="9379" y="16169"/>
                    </a:lnTo>
                    <a:lnTo>
                      <a:pt x="9769" y="16095"/>
                    </a:lnTo>
                    <a:lnTo>
                      <a:pt x="10160" y="16022"/>
                    </a:lnTo>
                    <a:lnTo>
                      <a:pt x="10551" y="15900"/>
                    </a:lnTo>
                    <a:lnTo>
                      <a:pt x="10942" y="15778"/>
                    </a:lnTo>
                    <a:lnTo>
                      <a:pt x="11308" y="15631"/>
                    </a:lnTo>
                    <a:lnTo>
                      <a:pt x="11650" y="15460"/>
                    </a:lnTo>
                    <a:lnTo>
                      <a:pt x="12016" y="15290"/>
                    </a:lnTo>
                    <a:lnTo>
                      <a:pt x="12358" y="15094"/>
                    </a:lnTo>
                    <a:lnTo>
                      <a:pt x="12676" y="14874"/>
                    </a:lnTo>
                    <a:lnTo>
                      <a:pt x="12993" y="14655"/>
                    </a:lnTo>
                    <a:lnTo>
                      <a:pt x="13311" y="14410"/>
                    </a:lnTo>
                    <a:lnTo>
                      <a:pt x="13604" y="14142"/>
                    </a:lnTo>
                    <a:lnTo>
                      <a:pt x="13872" y="13873"/>
                    </a:lnTo>
                    <a:lnTo>
                      <a:pt x="14166" y="13604"/>
                    </a:lnTo>
                    <a:lnTo>
                      <a:pt x="14410" y="13311"/>
                    </a:lnTo>
                    <a:lnTo>
                      <a:pt x="14654" y="12994"/>
                    </a:lnTo>
                    <a:lnTo>
                      <a:pt x="14874" y="12676"/>
                    </a:lnTo>
                    <a:lnTo>
                      <a:pt x="15094" y="12359"/>
                    </a:lnTo>
                    <a:lnTo>
                      <a:pt x="15289" y="12017"/>
                    </a:lnTo>
                    <a:lnTo>
                      <a:pt x="15460" y="11650"/>
                    </a:lnTo>
                    <a:lnTo>
                      <a:pt x="15631" y="11309"/>
                    </a:lnTo>
                    <a:lnTo>
                      <a:pt x="15777" y="10918"/>
                    </a:lnTo>
                    <a:lnTo>
                      <a:pt x="15900" y="10551"/>
                    </a:lnTo>
                    <a:lnTo>
                      <a:pt x="16022" y="10161"/>
                    </a:lnTo>
                    <a:lnTo>
                      <a:pt x="16095" y="9770"/>
                    </a:lnTo>
                    <a:lnTo>
                      <a:pt x="16168" y="9379"/>
                    </a:lnTo>
                    <a:lnTo>
                      <a:pt x="16217" y="8964"/>
                    </a:lnTo>
                    <a:lnTo>
                      <a:pt x="16266" y="8549"/>
                    </a:lnTo>
                    <a:lnTo>
                      <a:pt x="16266" y="8134"/>
                    </a:lnTo>
                    <a:lnTo>
                      <a:pt x="16266" y="7718"/>
                    </a:lnTo>
                    <a:lnTo>
                      <a:pt x="16217" y="7303"/>
                    </a:lnTo>
                    <a:lnTo>
                      <a:pt x="16168" y="6888"/>
                    </a:lnTo>
                    <a:lnTo>
                      <a:pt x="16095" y="6497"/>
                    </a:lnTo>
                    <a:lnTo>
                      <a:pt x="16022" y="6106"/>
                    </a:lnTo>
                    <a:lnTo>
                      <a:pt x="15900" y="5716"/>
                    </a:lnTo>
                    <a:lnTo>
                      <a:pt x="15777" y="5349"/>
                    </a:lnTo>
                    <a:lnTo>
                      <a:pt x="15631" y="4959"/>
                    </a:lnTo>
                    <a:lnTo>
                      <a:pt x="15460" y="4617"/>
                    </a:lnTo>
                    <a:lnTo>
                      <a:pt x="15289" y="4250"/>
                    </a:lnTo>
                    <a:lnTo>
                      <a:pt x="15094" y="3908"/>
                    </a:lnTo>
                    <a:lnTo>
                      <a:pt x="14874" y="3591"/>
                    </a:lnTo>
                    <a:lnTo>
                      <a:pt x="14654" y="3273"/>
                    </a:lnTo>
                    <a:lnTo>
                      <a:pt x="14410" y="2956"/>
                    </a:lnTo>
                    <a:lnTo>
                      <a:pt x="14166" y="2663"/>
                    </a:lnTo>
                    <a:lnTo>
                      <a:pt x="13872" y="2394"/>
                    </a:lnTo>
                    <a:lnTo>
                      <a:pt x="13604" y="2125"/>
                    </a:lnTo>
                    <a:lnTo>
                      <a:pt x="13311" y="1857"/>
                    </a:lnTo>
                    <a:lnTo>
                      <a:pt x="12993" y="1613"/>
                    </a:lnTo>
                    <a:lnTo>
                      <a:pt x="12676" y="1393"/>
                    </a:lnTo>
                    <a:lnTo>
                      <a:pt x="12358" y="1173"/>
                    </a:lnTo>
                    <a:lnTo>
                      <a:pt x="12016" y="978"/>
                    </a:lnTo>
                    <a:lnTo>
                      <a:pt x="11650" y="807"/>
                    </a:lnTo>
                    <a:lnTo>
                      <a:pt x="11308" y="636"/>
                    </a:lnTo>
                    <a:lnTo>
                      <a:pt x="10942" y="489"/>
                    </a:lnTo>
                    <a:lnTo>
                      <a:pt x="10551" y="367"/>
                    </a:lnTo>
                    <a:lnTo>
                      <a:pt x="10160" y="245"/>
                    </a:lnTo>
                    <a:lnTo>
                      <a:pt x="9769" y="172"/>
                    </a:lnTo>
                    <a:lnTo>
                      <a:pt x="9379" y="98"/>
                    </a:lnTo>
                    <a:lnTo>
                      <a:pt x="8963" y="50"/>
                    </a:lnTo>
                    <a:lnTo>
                      <a:pt x="8548" y="1"/>
                    </a:lnTo>
                    <a:close/>
                  </a:path>
                </a:pathLst>
              </a:custGeom>
              <a:solidFill>
                <a:srgbClr val="F9B2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3" name="Google Shape;678;p72">
              <a:extLst>
                <a:ext uri="{FF2B5EF4-FFF2-40B4-BE49-F238E27FC236}">
                  <a16:creationId xmlns:a16="http://schemas.microsoft.com/office/drawing/2014/main" id="{219AD096-ACC8-4AE6-9C08-16AFCB84F2C7}"/>
                </a:ext>
              </a:extLst>
            </p:cNvPr>
            <p:cNvSpPr/>
            <p:nvPr/>
          </p:nvSpPr>
          <p:spPr>
            <a:xfrm>
              <a:off x="77478" y="3168512"/>
              <a:ext cx="208205" cy="187681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7266172" y="2449540"/>
            <a:ext cx="4240113" cy="2393184"/>
            <a:chOff x="9110312" y="962063"/>
            <a:chExt cx="2411002" cy="136080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240" y="1805410"/>
              <a:ext cx="1487045" cy="40896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318" y="1382707"/>
              <a:ext cx="1375889" cy="31359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983" y="1421826"/>
              <a:ext cx="847097" cy="833510"/>
            </a:xfrm>
            <a:prstGeom prst="rect">
              <a:avLst/>
            </a:prstGeom>
          </p:spPr>
        </p:pic>
        <p:sp>
          <p:nvSpPr>
            <p:cNvPr id="46" name="Google Shape;1004;p87"/>
            <p:cNvSpPr/>
            <p:nvPr/>
          </p:nvSpPr>
          <p:spPr>
            <a:xfrm>
              <a:off x="9110312" y="962063"/>
              <a:ext cx="2411002" cy="286192"/>
            </a:xfrm>
            <a:prstGeom prst="rect">
              <a:avLst/>
            </a:prstGeom>
            <a:solidFill>
              <a:srgbClr val="211D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err="1">
                  <a:solidFill>
                    <a:schemeClr val="bg1"/>
                  </a:solidFill>
                  <a:latin typeface="Qanelas" panose="00000500000000000000" pitchFamily="50" charset="-52"/>
                  <a:ea typeface="Calibri"/>
                  <a:cs typeface="Calibri"/>
                  <a:sym typeface="Calibri"/>
                </a:rPr>
                <a:t>Dataguru</a:t>
              </a:r>
              <a:r>
                <a:rPr lang="en-US" sz="1600" dirty="0">
                  <a:solidFill>
                    <a:schemeClr val="bg1"/>
                  </a:solidFill>
                  <a:latin typeface="Qanelas" panose="00000500000000000000" pitchFamily="50" charset="-52"/>
                  <a:ea typeface="Calibri"/>
                  <a:cs typeface="Calibri"/>
                  <a:sym typeface="Calibri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Qanelas" panose="00000500000000000000" pitchFamily="50" charset="-52"/>
                  <a:ea typeface="Calibri"/>
                  <a:cs typeface="Calibri"/>
                  <a:sym typeface="Calibri"/>
                </a:rPr>
                <a:t>используют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110312" y="968572"/>
              <a:ext cx="2411002" cy="1354297"/>
            </a:xfrm>
            <a:prstGeom prst="rect">
              <a:avLst/>
            </a:prstGeom>
            <a:noFill/>
            <a:ln w="3175">
              <a:solidFill>
                <a:srgbClr val="211D41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8219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/>
          <a:srcRect l="26666" t="31037" r="21667" b="6296"/>
          <a:stretch/>
        </p:blipFill>
        <p:spPr>
          <a:xfrm>
            <a:off x="6918288" y="2746211"/>
            <a:ext cx="5187764" cy="3539394"/>
          </a:xfrm>
          <a:prstGeom prst="rect">
            <a:avLst/>
          </a:prstGeom>
        </p:spPr>
      </p:pic>
      <p:sp>
        <p:nvSpPr>
          <p:cNvPr id="1004" name="Google Shape;1004;p87"/>
          <p:cNvSpPr/>
          <p:nvPr/>
        </p:nvSpPr>
        <p:spPr>
          <a:xfrm>
            <a:off x="30062" y="167311"/>
            <a:ext cx="7036476" cy="597806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DATAGURU –</a:t>
            </a:r>
            <a:r>
              <a:rPr lang="ru-RU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 интеграционная шина данных</a:t>
            </a:r>
          </a:p>
        </p:txBody>
      </p:sp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id="{A91B058C-5962-4738-AA2D-E02D3404EEAB}"/>
              </a:ext>
            </a:extLst>
          </p:cNvPr>
          <p:cNvSpPr txBox="1">
            <a:spLocks/>
          </p:cNvSpPr>
          <p:nvPr/>
        </p:nvSpPr>
        <p:spPr>
          <a:xfrm>
            <a:off x="11506285" y="84094"/>
            <a:ext cx="785793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z="2400" b="1" smtClean="0">
                <a:latin typeface="Qanelas SemiBold" panose="00000700000000000000" pitchFamily="50" charset="-52"/>
                <a:ea typeface="Verdana" panose="020B0604030504040204" pitchFamily="34" charset="0"/>
              </a:rPr>
              <a:pPr/>
              <a:t>11</a:t>
            </a:fld>
            <a:endParaRPr lang="ru-RU" sz="2400" b="1" dirty="0">
              <a:latin typeface="Qanelas SemiBold" panose="00000700000000000000" pitchFamily="50" charset="-52"/>
              <a:ea typeface="Verdana" panose="020B0604030504040204" pitchFamily="34" charset="0"/>
            </a:endParaRPr>
          </a:p>
        </p:txBody>
      </p:sp>
      <p:pic>
        <p:nvPicPr>
          <p:cNvPr id="41" name="Google Shape;663;p72">
            <a:extLst>
              <a:ext uri="{FF2B5EF4-FFF2-40B4-BE49-F238E27FC236}">
                <a16:creationId xmlns:a16="http://schemas.microsoft.com/office/drawing/2014/main" id="{1E855609-312F-4FBF-A5AE-CC531F964F4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9538" y="-3483"/>
            <a:ext cx="1056747" cy="88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4E0E3836-1E2A-4A11-92FF-8781B250B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1" y="6512494"/>
            <a:ext cx="732499" cy="272749"/>
          </a:xfrm>
          <a:prstGeom prst="rect">
            <a:avLst/>
          </a:prstGeom>
        </p:spPr>
      </p:pic>
      <p:sp>
        <p:nvSpPr>
          <p:cNvPr id="182" name="Google Shape;1739;p29">
            <a:extLst>
              <a:ext uri="{FF2B5EF4-FFF2-40B4-BE49-F238E27FC236}">
                <a16:creationId xmlns:a16="http://schemas.microsoft.com/office/drawing/2014/main" id="{8FDE8609-0197-4A54-9DA3-DF3BD5E0A241}"/>
              </a:ext>
            </a:extLst>
          </p:cNvPr>
          <p:cNvSpPr txBox="1">
            <a:spLocks/>
          </p:cNvSpPr>
          <p:nvPr/>
        </p:nvSpPr>
        <p:spPr>
          <a:xfrm>
            <a:off x="1034800" y="5859650"/>
            <a:ext cx="3452330" cy="13084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1500"/>
              </a:lnSpc>
            </a:pPr>
            <a:endParaRPr lang="en-US" sz="1000" dirty="0">
              <a:solidFill>
                <a:srgbClr val="3E4655"/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062" y="2348825"/>
            <a:ext cx="3616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Qanelas" panose="020B0604020202020204" charset="-52"/>
              </a:rPr>
              <a:t>Причины проблематики:</a:t>
            </a:r>
          </a:p>
          <a:p>
            <a:pPr marL="285750" indent="-285750"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Qanelas" panose="020B0604020202020204" charset="-52"/>
              </a:rPr>
              <a:t>развитие отрасли информационных технологий в целом </a:t>
            </a:r>
          </a:p>
          <a:p>
            <a:pPr marL="285750" indent="-285750"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Qanelas" panose="020B0604020202020204" charset="-52"/>
              </a:rPr>
              <a:t>развитие организации</a:t>
            </a:r>
          </a:p>
          <a:p>
            <a:pPr marL="285750" indent="-285750"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Qanelas" panose="020B0604020202020204" charset="-52"/>
              </a:rPr>
              <a:t>использование большого количества ИС </a:t>
            </a:r>
          </a:p>
          <a:p>
            <a:pPr marL="285750" indent="-285750"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Qanelas" panose="020B0604020202020204" charset="-52"/>
              </a:rPr>
              <a:t>сжатые сроки выполнения работ </a:t>
            </a:r>
          </a:p>
          <a:p>
            <a:pPr marL="285750" indent="-285750"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Qanelas" panose="020B0604020202020204" charset="-52"/>
              </a:rPr>
              <a:t>увеличение количества студентов и сотрудников </a:t>
            </a:r>
          </a:p>
          <a:p>
            <a:pPr marL="285750" indent="-285750"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Qanelas" panose="020B0604020202020204" charset="-52"/>
              </a:rPr>
              <a:t>потребность в обработке больших объемов информации; </a:t>
            </a:r>
          </a:p>
          <a:p>
            <a:pPr marL="285750" indent="-285750"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Qanelas" panose="020B0604020202020204" charset="-52"/>
              </a:rPr>
              <a:t>расширение номенклатуры услуг</a:t>
            </a:r>
          </a:p>
          <a:p>
            <a:pPr marL="285750" indent="-285750"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Qanelas" panose="020B0604020202020204" charset="-52"/>
              </a:rPr>
              <a:t>развитие отрасли</a:t>
            </a:r>
          </a:p>
          <a:p>
            <a:pPr marL="285750" indent="-285750"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Qanelas" panose="020B0604020202020204" charset="-52"/>
              </a:rPr>
              <a:t>региональная экспансия</a:t>
            </a:r>
          </a:p>
          <a:p>
            <a:pPr marL="285750" indent="-285750"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Qanelas" panose="020B0604020202020204" charset="-52"/>
              </a:rPr>
              <a:t>высокая конкуренция </a:t>
            </a:r>
          </a:p>
          <a:p>
            <a:pPr marL="285750" indent="-285750"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Qanelas" panose="020B0604020202020204" charset="-52"/>
              </a:rPr>
              <a:t>изменение законодательства </a:t>
            </a:r>
          </a:p>
          <a:p>
            <a:pPr marL="285750" indent="-285750"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Qanelas" panose="020B0604020202020204" charset="-52"/>
              </a:rPr>
              <a:t>смена руководства </a:t>
            </a:r>
          </a:p>
          <a:p>
            <a:pPr marL="285750" indent="-285750"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Qanelas" panose="020B0604020202020204" charset="-52"/>
              </a:rPr>
              <a:t>консолидация и укрупнение</a:t>
            </a:r>
          </a:p>
        </p:txBody>
      </p:sp>
      <p:sp>
        <p:nvSpPr>
          <p:cNvPr id="27" name="Google Shape;1004;p87"/>
          <p:cNvSpPr/>
          <p:nvPr/>
        </p:nvSpPr>
        <p:spPr>
          <a:xfrm>
            <a:off x="30062" y="1893224"/>
            <a:ext cx="11366722" cy="333967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Проблемы и решения при использовании информационных систем (ИС) в ВУЗах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857154" y="2576787"/>
            <a:ext cx="323806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lvl="2">
              <a:buClr>
                <a:srgbClr val="FED8DE"/>
              </a:buClr>
              <a:buSzPct val="98000"/>
            </a:pPr>
            <a:r>
              <a:rPr lang="ru-RU" dirty="0">
                <a:latin typeface="Qanelas" panose="020B0604020202020204" charset="-52"/>
              </a:rPr>
              <a:t>Налажен гарантированный сбор и доставка согласованных данных в аналитическое хранилище. Налажен обмен данными между базами данных ВУЗа</a:t>
            </a:r>
          </a:p>
          <a:p>
            <a:pPr>
              <a:lnSpc>
                <a:spcPct val="150000"/>
              </a:lnSpc>
              <a:buClr>
                <a:srgbClr val="FED8DE"/>
              </a:buClr>
              <a:buSzPct val="98000"/>
            </a:pPr>
            <a:endParaRPr lang="ru-RU" b="1" dirty="0">
              <a:latin typeface="Qanelas" panose="020B0604020202020204" charset="-52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FC0DB50-17B2-0A43-908D-D680AF6C10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t="15447" r="22181" b="7383"/>
          <a:stretch/>
        </p:blipFill>
        <p:spPr>
          <a:xfrm>
            <a:off x="3946388" y="4004170"/>
            <a:ext cx="2528776" cy="2376519"/>
          </a:xfrm>
          <a:prstGeom prst="rect">
            <a:avLst/>
          </a:prstGeom>
        </p:spPr>
      </p:pic>
      <p:grpSp>
        <p:nvGrpSpPr>
          <p:cNvPr id="33" name="Google Shape;4512;p39"/>
          <p:cNvGrpSpPr/>
          <p:nvPr/>
        </p:nvGrpSpPr>
        <p:grpSpPr>
          <a:xfrm>
            <a:off x="3798353" y="2668760"/>
            <a:ext cx="358351" cy="381822"/>
            <a:chOff x="5970800" y="1619250"/>
            <a:chExt cx="428650" cy="456725"/>
          </a:xfrm>
          <a:solidFill>
            <a:srgbClr val="F9B233"/>
          </a:solidFill>
        </p:grpSpPr>
        <p:sp>
          <p:nvSpPr>
            <p:cNvPr id="34" name="Google Shape;4513;p3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4514;p3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4515;p3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4516;p3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4517;p3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714887" y="2376545"/>
            <a:ext cx="1000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Qanelas" panose="020B0604020202020204" charset="-52"/>
              </a:rPr>
              <a:t>Решение: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106912" y="2383557"/>
            <a:ext cx="3155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Qanelas" panose="020B0604020202020204" charset="-52"/>
              </a:rPr>
              <a:t>Основные принципы архитектуры </a:t>
            </a:r>
          </a:p>
        </p:txBody>
      </p:sp>
      <p:cxnSp>
        <p:nvCxnSpPr>
          <p:cNvPr id="43" name="Google Shape;621;p71">
            <a:extLst>
              <a:ext uri="{FF2B5EF4-FFF2-40B4-BE49-F238E27FC236}">
                <a16:creationId xmlns:a16="http://schemas.microsoft.com/office/drawing/2014/main" id="{52119732-F145-43AC-8787-A9A4C20FB047}"/>
              </a:ext>
            </a:extLst>
          </p:cNvPr>
          <p:cNvCxnSpPr>
            <a:cxnSpLocks/>
          </p:cNvCxnSpPr>
          <p:nvPr/>
        </p:nvCxnSpPr>
        <p:spPr>
          <a:xfrm>
            <a:off x="3602973" y="2421092"/>
            <a:ext cx="10162" cy="3750465"/>
          </a:xfrm>
          <a:prstGeom prst="straightConnector1">
            <a:avLst/>
          </a:prstGeom>
          <a:noFill/>
          <a:ln w="9525" cap="flat" cmpd="sng">
            <a:solidFill>
              <a:srgbClr val="FF93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621;p71">
            <a:extLst>
              <a:ext uri="{FF2B5EF4-FFF2-40B4-BE49-F238E27FC236}">
                <a16:creationId xmlns:a16="http://schemas.microsoft.com/office/drawing/2014/main" id="{52119732-F145-43AC-8787-A9A4C20FB047}"/>
              </a:ext>
            </a:extLst>
          </p:cNvPr>
          <p:cNvCxnSpPr>
            <a:cxnSpLocks/>
          </p:cNvCxnSpPr>
          <p:nvPr/>
        </p:nvCxnSpPr>
        <p:spPr>
          <a:xfrm>
            <a:off x="7096750" y="2438434"/>
            <a:ext cx="10162" cy="3750465"/>
          </a:xfrm>
          <a:prstGeom prst="straightConnector1">
            <a:avLst/>
          </a:prstGeom>
          <a:noFill/>
          <a:ln w="9525" cap="flat" cmpd="sng">
            <a:solidFill>
              <a:srgbClr val="FF9300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1B76054-45D5-4DEC-A476-39039755744F}"/>
              </a:ext>
            </a:extLst>
          </p:cNvPr>
          <p:cNvSpPr txBox="1"/>
          <p:nvPr/>
        </p:nvSpPr>
        <p:spPr>
          <a:xfrm>
            <a:off x="30062" y="1083607"/>
            <a:ext cx="11995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anelas" panose="020B0604020202020204" charset="-52"/>
              </a:rPr>
              <a:t>DATAGURU</a:t>
            </a:r>
            <a:r>
              <a:rPr lang="en-US" sz="2000" dirty="0">
                <a:latin typeface="Qanelas" panose="020B0604020202020204" charset="-52"/>
              </a:rPr>
              <a:t> </a:t>
            </a:r>
            <a:r>
              <a:rPr lang="ru-RU" sz="2000" dirty="0">
                <a:latin typeface="Qanelas" panose="020B0604020202020204" charset="-52"/>
              </a:rPr>
              <a:t>- предназначен для интеграции  гетерогенных информационных систем, обработки и анализа данных, и формирования единого пространства</a:t>
            </a:r>
          </a:p>
        </p:txBody>
      </p:sp>
    </p:spTree>
    <p:extLst>
      <p:ext uri="{BB962C8B-B14F-4D97-AF65-F5344CB8AC3E}">
        <p14:creationId xmlns:p14="http://schemas.microsoft.com/office/powerpoint/2010/main" val="264709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id="{A91B058C-5962-4738-AA2D-E02D3404EEAB}"/>
              </a:ext>
            </a:extLst>
          </p:cNvPr>
          <p:cNvSpPr txBox="1">
            <a:spLocks/>
          </p:cNvSpPr>
          <p:nvPr/>
        </p:nvSpPr>
        <p:spPr>
          <a:xfrm>
            <a:off x="11506285" y="84094"/>
            <a:ext cx="785793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z="2400" b="1" smtClean="0">
                <a:latin typeface="Qanelas SemiBold" panose="00000700000000000000" pitchFamily="50" charset="-52"/>
                <a:ea typeface="Verdana" panose="020B0604030504040204" pitchFamily="34" charset="0"/>
              </a:rPr>
              <a:pPr/>
              <a:t>12</a:t>
            </a:fld>
            <a:endParaRPr lang="ru-RU" sz="2400" b="1" dirty="0">
              <a:latin typeface="Qanelas SemiBold" panose="000007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24" name="Google Shape;1004;p87"/>
          <p:cNvSpPr/>
          <p:nvPr/>
        </p:nvSpPr>
        <p:spPr>
          <a:xfrm>
            <a:off x="30062" y="167311"/>
            <a:ext cx="7036476" cy="597806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OmegaBI –</a:t>
            </a:r>
            <a:r>
              <a:rPr lang="ru-RU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 информационно-аналитическая платформа </a:t>
            </a:r>
          </a:p>
        </p:txBody>
      </p:sp>
      <p:pic>
        <p:nvPicPr>
          <p:cNvPr id="25" name="Google Shape;704;p75">
            <a:extLst>
              <a:ext uri="{FF2B5EF4-FFF2-40B4-BE49-F238E27FC236}">
                <a16:creationId xmlns:a16="http://schemas.microsoft.com/office/drawing/2014/main" id="{6F2D3AAB-2266-48D0-B0FD-BE3D6B5ED9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6917" y="174590"/>
            <a:ext cx="1719368" cy="4836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392238" y="1249045"/>
            <a:ext cx="11407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OmegaBI</a:t>
            </a:r>
            <a:r>
              <a:rPr lang="ru-RU" sz="24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 – Масштабируемая информационно-аналитическая платформа, обеспечивающая поддержку принятия решений через анализ и визуализацию данных</a:t>
            </a:r>
            <a:endParaRPr lang="ru-RU" sz="2400" dirty="0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D421D1-31FD-43AF-B102-9288DD965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612" y="6361443"/>
            <a:ext cx="732499" cy="272749"/>
          </a:xfrm>
          <a:prstGeom prst="rect">
            <a:avLst/>
          </a:prstGeom>
        </p:spPr>
      </p:pic>
      <p:cxnSp>
        <p:nvCxnSpPr>
          <p:cNvPr id="288" name="Google Shape;621;p71">
            <a:extLst>
              <a:ext uri="{FF2B5EF4-FFF2-40B4-BE49-F238E27FC236}">
                <a16:creationId xmlns:a16="http://schemas.microsoft.com/office/drawing/2014/main" id="{52119732-F145-43AC-8787-A9A4C20FB047}"/>
              </a:ext>
            </a:extLst>
          </p:cNvPr>
          <p:cNvCxnSpPr>
            <a:cxnSpLocks/>
          </p:cNvCxnSpPr>
          <p:nvPr/>
        </p:nvCxnSpPr>
        <p:spPr>
          <a:xfrm flipV="1">
            <a:off x="63673" y="6310511"/>
            <a:ext cx="11835508" cy="1"/>
          </a:xfrm>
          <a:prstGeom prst="straightConnector1">
            <a:avLst/>
          </a:prstGeom>
          <a:noFill/>
          <a:ln w="9525" cap="flat" cmpd="sng">
            <a:solidFill>
              <a:srgbClr val="FF9300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7" name="Google Shape;1004;p87">
            <a:extLst>
              <a:ext uri="{FF2B5EF4-FFF2-40B4-BE49-F238E27FC236}">
                <a16:creationId xmlns:a16="http://schemas.microsoft.com/office/drawing/2014/main" id="{19FB3A0E-66C2-41E1-97F9-7688DAA3CAEE}"/>
              </a:ext>
            </a:extLst>
          </p:cNvPr>
          <p:cNvSpPr/>
          <p:nvPr/>
        </p:nvSpPr>
        <p:spPr>
          <a:xfrm>
            <a:off x="13538" y="5279709"/>
            <a:ext cx="12164924" cy="597806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effectLst/>
                <a:latin typeface="Qanelas" panose="00000500000000000000" pitchFamily="50" charset="-52"/>
              </a:rPr>
              <a:t>	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Qanelas" panose="00000500000000000000" pitchFamily="50" charset="-52"/>
              </a:rPr>
              <a:t>ГЛУБОКОЕ ПОНИМАНИЕ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Qanelas" panose="00000500000000000000" pitchFamily="50" charset="-52"/>
              </a:rPr>
              <a:t> 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Qanelas" panose="00000500000000000000" pitchFamily="50" charset="-52"/>
              </a:rPr>
              <a:t>ДАННЫХ СЛУЖИТ ОСНОВОЙ ДЛЯ ПРИНЯТИЯ РЕШЕНИЙ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973A7-BB67-49E7-8DC9-827A88A13657}"/>
              </a:ext>
            </a:extLst>
          </p:cNvPr>
          <p:cNvSpPr txBox="1"/>
          <p:nvPr/>
        </p:nvSpPr>
        <p:spPr>
          <a:xfrm>
            <a:off x="994125" y="2829553"/>
            <a:ext cx="1038297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Qanelas" panose="00000500000000000000" pitchFamily="50" charset="-52"/>
              </a:rPr>
              <a:t>OmegaBI </a:t>
            </a:r>
            <a:r>
              <a:rPr lang="ru-RU" sz="2400" dirty="0">
                <a:latin typeface="Qanelas" panose="00000500000000000000" pitchFamily="50" charset="-52"/>
              </a:rPr>
              <a:t>применима:</a:t>
            </a:r>
          </a:p>
          <a:p>
            <a:pPr marL="628650" lvl="1" indent="-285750">
              <a:spcBef>
                <a:spcPts val="600"/>
              </a:spcBef>
              <a:spcAft>
                <a:spcPts val="600"/>
              </a:spcAft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2400" dirty="0">
                <a:latin typeface="Qanelas" panose="00000500000000000000" pitchFamily="50" charset="-52"/>
              </a:rPr>
              <a:t>В образовании – как аналитический инструмент принятия решений </a:t>
            </a:r>
          </a:p>
          <a:p>
            <a:pPr marL="628650" lvl="1" indent="-285750">
              <a:spcBef>
                <a:spcPts val="600"/>
              </a:spcBef>
              <a:spcAft>
                <a:spcPts val="600"/>
              </a:spcAft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2400" dirty="0">
                <a:latin typeface="Qanelas" panose="020B0604020202020204" charset="-52"/>
              </a:rPr>
              <a:t>В обучении – как базис цифровой трансформации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75294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67"/>
          <p:cNvSpPr/>
          <p:nvPr/>
        </p:nvSpPr>
        <p:spPr>
          <a:xfrm rot="3554413">
            <a:off x="8725759" y="3035647"/>
            <a:ext cx="2986810" cy="6760001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67"/>
          <p:cNvSpPr/>
          <p:nvPr/>
        </p:nvSpPr>
        <p:spPr>
          <a:xfrm rot="3554413">
            <a:off x="94961" y="-2272145"/>
            <a:ext cx="2074573" cy="5126702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6" name="Google Shape;536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0554" y="194127"/>
            <a:ext cx="5954342" cy="10643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26;p66">
            <a:extLst>
              <a:ext uri="{FF2B5EF4-FFF2-40B4-BE49-F238E27FC236}">
                <a16:creationId xmlns:a16="http://schemas.microsoft.com/office/drawing/2014/main" id="{EB153CE3-9EEA-4D05-AA68-39B14B2AACFF}"/>
              </a:ext>
            </a:extLst>
          </p:cNvPr>
          <p:cNvSpPr txBox="1">
            <a:spLocks/>
          </p:cNvSpPr>
          <p:nvPr/>
        </p:nvSpPr>
        <p:spPr>
          <a:xfrm>
            <a:off x="1371300" y="0"/>
            <a:ext cx="9178422" cy="53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z="4800" dirty="0">
                <a:solidFill>
                  <a:schemeClr val="bg1"/>
                </a:solidFill>
                <a:latin typeface="Qanelas Bold" panose="00000800000000000000" pitchFamily="50" charset="-52"/>
                <a:ea typeface="Calibri"/>
                <a:cs typeface="Calibri"/>
                <a:sym typeface="Calibri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1F5AF-7D93-4876-8F13-DDC4DCCA9118}"/>
              </a:ext>
            </a:extLst>
          </p:cNvPr>
          <p:cNvSpPr txBox="1"/>
          <p:nvPr/>
        </p:nvSpPr>
        <p:spPr>
          <a:xfrm>
            <a:off x="7894529" y="5970292"/>
            <a:ext cx="439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Qanelas" panose="00000500000000000000" pitchFamily="50" charset="-52"/>
              </a:rPr>
              <a:t>Альбрандт</a:t>
            </a:r>
            <a:r>
              <a:rPr lang="ru-RU" sz="1600" dirty="0">
                <a:solidFill>
                  <a:schemeClr val="bg1"/>
                </a:solidFill>
                <a:latin typeface="Qanelas" panose="00000500000000000000" pitchFamily="50" charset="-52"/>
              </a:rPr>
              <a:t> Фёдор Фёдорович</a:t>
            </a:r>
          </a:p>
          <a:p>
            <a:r>
              <a:rPr lang="ru-RU" sz="1600" dirty="0">
                <a:solidFill>
                  <a:schemeClr val="bg1"/>
                </a:solidFill>
                <a:latin typeface="Qanelas" panose="00000500000000000000" pitchFamily="50" charset="-52"/>
              </a:rPr>
              <a:t>Ведущий методист-аналитик</a:t>
            </a:r>
          </a:p>
          <a:p>
            <a:r>
              <a:rPr lang="en-US" sz="1600" dirty="0">
                <a:solidFill>
                  <a:schemeClr val="bg1"/>
                </a:solidFill>
                <a:latin typeface="Qanelas" panose="00000500000000000000" pitchFamily="50" charset="-52"/>
              </a:rPr>
              <a:t>E-mail: albf@omegafuture.ru</a:t>
            </a:r>
            <a:endParaRPr lang="ru-RU" sz="1600" dirty="0">
              <a:solidFill>
                <a:schemeClr val="bg1"/>
              </a:solidFill>
              <a:latin typeface="Qanelas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0087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id="{A91B058C-5962-4738-AA2D-E02D3404EEAB}"/>
              </a:ext>
            </a:extLst>
          </p:cNvPr>
          <p:cNvSpPr txBox="1">
            <a:spLocks/>
          </p:cNvSpPr>
          <p:nvPr/>
        </p:nvSpPr>
        <p:spPr>
          <a:xfrm>
            <a:off x="11506285" y="84094"/>
            <a:ext cx="785793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z="2400" b="1" smtClean="0">
                <a:latin typeface="Qanelas SemiBold" panose="00000700000000000000" pitchFamily="50" charset="-52"/>
                <a:ea typeface="Verdana" panose="020B0604030504040204" pitchFamily="34" charset="0"/>
              </a:rPr>
              <a:pPr/>
              <a:t>2</a:t>
            </a:fld>
            <a:endParaRPr lang="ru-RU" sz="2400" b="1" dirty="0">
              <a:latin typeface="Qanelas SemiBold" panose="000007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24" name="Google Shape;1004;p87"/>
          <p:cNvSpPr/>
          <p:nvPr/>
        </p:nvSpPr>
        <p:spPr>
          <a:xfrm>
            <a:off x="30062" y="167311"/>
            <a:ext cx="7036476" cy="597806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OmegaBI –</a:t>
            </a:r>
            <a:r>
              <a:rPr lang="ru-RU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 информационно-аналитическая платформа </a:t>
            </a:r>
          </a:p>
        </p:txBody>
      </p:sp>
      <p:pic>
        <p:nvPicPr>
          <p:cNvPr id="25" name="Google Shape;704;p75">
            <a:extLst>
              <a:ext uri="{FF2B5EF4-FFF2-40B4-BE49-F238E27FC236}">
                <a16:creationId xmlns:a16="http://schemas.microsoft.com/office/drawing/2014/main" id="{6F2D3AAB-2266-48D0-B0FD-BE3D6B5ED9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6917" y="174590"/>
            <a:ext cx="1719368" cy="4836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ED41156-1B7F-4D7F-A74B-01A43795906F}"/>
              </a:ext>
            </a:extLst>
          </p:cNvPr>
          <p:cNvGrpSpPr/>
          <p:nvPr/>
        </p:nvGrpSpPr>
        <p:grpSpPr>
          <a:xfrm>
            <a:off x="410230" y="2406402"/>
            <a:ext cx="11781770" cy="3493264"/>
            <a:chOff x="920510" y="1564450"/>
            <a:chExt cx="11781770" cy="3493264"/>
          </a:xfrm>
        </p:grpSpPr>
        <p:sp>
          <p:nvSpPr>
            <p:cNvPr id="8" name="TextBox 7"/>
            <p:cNvSpPr txBox="1"/>
            <p:nvPr/>
          </p:nvSpPr>
          <p:spPr>
            <a:xfrm>
              <a:off x="920510" y="1564450"/>
              <a:ext cx="11781770" cy="349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endParaRPr>
            </a:p>
            <a:p>
              <a:pPr marL="457200" lvl="2">
                <a:spcBef>
                  <a:spcPts val="600"/>
                </a:spcBef>
                <a:buClr>
                  <a:srgbClr val="F9B233"/>
                </a:buClr>
              </a:pPr>
              <a:r>
                <a:rPr lang="ru-RU" sz="2400" dirty="0">
                  <a:solidFill>
                    <a:schemeClr val="tx1"/>
                  </a:solidFill>
                  <a:latin typeface="Qanelas" panose="00000500000000000000" pitchFamily="2" charset="-52"/>
                  <a:cs typeface="Arial" panose="020B0604020202020204" pitchFamily="34" charset="0"/>
                </a:rPr>
                <a:t>Объединяет разнородные данные в единую модель </a:t>
              </a:r>
            </a:p>
            <a:p>
              <a:pPr marL="457200" lvl="2">
                <a:spcBef>
                  <a:spcPts val="600"/>
                </a:spcBef>
                <a:buClr>
                  <a:srgbClr val="F9B233"/>
                </a:buClr>
              </a:pPr>
              <a:r>
                <a:rPr lang="ru-RU" sz="2400" dirty="0">
                  <a:solidFill>
                    <a:schemeClr val="tx1"/>
                  </a:solidFill>
                  <a:latin typeface="Qanelas" panose="00000500000000000000" pitchFamily="2" charset="-52"/>
                  <a:cs typeface="Arial" panose="020B0604020202020204" pitchFamily="34" charset="0"/>
                </a:rPr>
                <a:t>Обрабатывает и надежно хранит огромные объемы информации </a:t>
              </a:r>
            </a:p>
            <a:p>
              <a:pPr marL="457200" lvl="2">
                <a:spcBef>
                  <a:spcPts val="600"/>
                </a:spcBef>
                <a:buClr>
                  <a:srgbClr val="F9B233"/>
                </a:buClr>
              </a:pPr>
              <a:r>
                <a:rPr lang="ru-RU" sz="2400" dirty="0">
                  <a:solidFill>
                    <a:schemeClr val="tx1"/>
                  </a:solidFill>
                  <a:latin typeface="Qanelas" panose="00000500000000000000" pitchFamily="2" charset="-52"/>
                  <a:cs typeface="Arial" panose="020B0604020202020204" pitchFamily="34" charset="0"/>
                </a:rPr>
                <a:t>Позволяет легко и быстро создавать новые приложения</a:t>
              </a:r>
            </a:p>
            <a:p>
              <a:pPr marL="457200" lvl="2">
                <a:spcBef>
                  <a:spcPts val="600"/>
                </a:spcBef>
                <a:buClr>
                  <a:srgbClr val="F9B233"/>
                </a:buClr>
              </a:pPr>
              <a:r>
                <a:rPr lang="ru-RU" sz="2400" dirty="0">
                  <a:solidFill>
                    <a:schemeClr val="tx1"/>
                  </a:solidFill>
                  <a:latin typeface="Qanelas" panose="00000500000000000000" pitchFamily="2" charset="-52"/>
                  <a:cs typeface="Arial" panose="020B0604020202020204" pitchFamily="34" charset="0"/>
                </a:rPr>
                <a:t>Работает интерактивно и быстро  </a:t>
              </a:r>
            </a:p>
            <a:p>
              <a:pPr marL="457200" lvl="2">
                <a:spcBef>
                  <a:spcPts val="600"/>
                </a:spcBef>
                <a:buClr>
                  <a:srgbClr val="F9B233"/>
                </a:buClr>
              </a:pPr>
              <a:r>
                <a:rPr lang="ru-RU" sz="2400" dirty="0">
                  <a:solidFill>
                    <a:schemeClr val="tx1"/>
                  </a:solidFill>
                  <a:latin typeface="Qanelas" panose="00000500000000000000" pitchFamily="2" charset="-52"/>
                  <a:cs typeface="Arial" panose="020B0604020202020204" pitchFamily="34" charset="0"/>
                </a:rPr>
                <a:t>Показатели, аналитика, отчеты, рекомендации - все в одном месте и по всей вертикали управления</a:t>
              </a:r>
            </a:p>
            <a:p>
              <a:endParaRPr lang="ru-RU" sz="2800" dirty="0">
                <a:solidFill>
                  <a:schemeClr val="tx1"/>
                </a:solidFill>
                <a:latin typeface="Qanelas Bold" panose="00000800000000000000" charset="-52"/>
              </a:endParaRPr>
            </a:p>
          </p:txBody>
        </p:sp>
        <p:sp>
          <p:nvSpPr>
            <p:cNvPr id="55" name="Google Shape;678;p72">
              <a:extLst>
                <a:ext uri="{FF2B5EF4-FFF2-40B4-BE49-F238E27FC236}">
                  <a16:creationId xmlns:a16="http://schemas.microsoft.com/office/drawing/2014/main" id="{219AD096-ACC8-4AE6-9C08-16AFCB84F2C7}"/>
                </a:ext>
              </a:extLst>
            </p:cNvPr>
            <p:cNvSpPr/>
            <p:nvPr/>
          </p:nvSpPr>
          <p:spPr>
            <a:xfrm>
              <a:off x="1068170" y="2154541"/>
              <a:ext cx="208205" cy="187681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chemeClr val="dk1"/>
                </a:solidFill>
              </a:endParaRPr>
            </a:p>
          </p:txBody>
        </p:sp>
        <p:sp>
          <p:nvSpPr>
            <p:cNvPr id="56" name="Google Shape;678;p72">
              <a:extLst>
                <a:ext uri="{FF2B5EF4-FFF2-40B4-BE49-F238E27FC236}">
                  <a16:creationId xmlns:a16="http://schemas.microsoft.com/office/drawing/2014/main" id="{219AD096-ACC8-4AE6-9C08-16AFCB84F2C7}"/>
                </a:ext>
              </a:extLst>
            </p:cNvPr>
            <p:cNvSpPr/>
            <p:nvPr/>
          </p:nvSpPr>
          <p:spPr>
            <a:xfrm>
              <a:off x="1068171" y="2588447"/>
              <a:ext cx="208205" cy="187681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chemeClr val="dk1"/>
                </a:solidFill>
              </a:endParaRPr>
            </a:p>
          </p:txBody>
        </p:sp>
        <p:sp>
          <p:nvSpPr>
            <p:cNvPr id="57" name="Google Shape;678;p72">
              <a:extLst>
                <a:ext uri="{FF2B5EF4-FFF2-40B4-BE49-F238E27FC236}">
                  <a16:creationId xmlns:a16="http://schemas.microsoft.com/office/drawing/2014/main" id="{219AD096-ACC8-4AE6-9C08-16AFCB84F2C7}"/>
                </a:ext>
              </a:extLst>
            </p:cNvPr>
            <p:cNvSpPr/>
            <p:nvPr/>
          </p:nvSpPr>
          <p:spPr>
            <a:xfrm>
              <a:off x="1060540" y="3050211"/>
              <a:ext cx="208205" cy="187681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chemeClr val="dk1"/>
                </a:solidFill>
              </a:endParaRPr>
            </a:p>
          </p:txBody>
        </p:sp>
        <p:sp>
          <p:nvSpPr>
            <p:cNvPr id="58" name="Google Shape;678;p72">
              <a:extLst>
                <a:ext uri="{FF2B5EF4-FFF2-40B4-BE49-F238E27FC236}">
                  <a16:creationId xmlns:a16="http://schemas.microsoft.com/office/drawing/2014/main" id="{219AD096-ACC8-4AE6-9C08-16AFCB84F2C7}"/>
                </a:ext>
              </a:extLst>
            </p:cNvPr>
            <p:cNvSpPr/>
            <p:nvPr/>
          </p:nvSpPr>
          <p:spPr>
            <a:xfrm>
              <a:off x="1062145" y="3472157"/>
              <a:ext cx="208205" cy="187681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chemeClr val="dk1"/>
                </a:solidFill>
              </a:endParaRPr>
            </a:p>
          </p:txBody>
        </p:sp>
        <p:sp>
          <p:nvSpPr>
            <p:cNvPr id="59" name="Google Shape;678;p72">
              <a:extLst>
                <a:ext uri="{FF2B5EF4-FFF2-40B4-BE49-F238E27FC236}">
                  <a16:creationId xmlns:a16="http://schemas.microsoft.com/office/drawing/2014/main" id="{219AD096-ACC8-4AE6-9C08-16AFCB84F2C7}"/>
                </a:ext>
              </a:extLst>
            </p:cNvPr>
            <p:cNvSpPr/>
            <p:nvPr/>
          </p:nvSpPr>
          <p:spPr>
            <a:xfrm>
              <a:off x="1062146" y="3885829"/>
              <a:ext cx="208205" cy="187681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chemeClr val="dk1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10229" y="795228"/>
            <a:ext cx="11407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OmegaBI</a:t>
            </a:r>
            <a:r>
              <a:rPr lang="ru-RU" sz="24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 – Масштабируемая информационно-аналитическая платформа, обеспечивающая поддержку принятия решений через анализ и визуализацию данных:</a:t>
            </a:r>
            <a:endParaRPr lang="ru-RU" sz="2400" dirty="0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D421D1-31FD-43AF-B102-9288DD965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612" y="6361443"/>
            <a:ext cx="732499" cy="272749"/>
          </a:xfrm>
          <a:prstGeom prst="rect">
            <a:avLst/>
          </a:prstGeom>
        </p:spPr>
      </p:pic>
      <p:sp>
        <p:nvSpPr>
          <p:cNvPr id="17" name="Google Shape;1004;p87">
            <a:extLst>
              <a:ext uri="{FF2B5EF4-FFF2-40B4-BE49-F238E27FC236}">
                <a16:creationId xmlns:a16="http://schemas.microsoft.com/office/drawing/2014/main" id="{19FB3A0E-66C2-41E1-97F9-7688DAA3CAEE}"/>
              </a:ext>
            </a:extLst>
          </p:cNvPr>
          <p:cNvSpPr/>
          <p:nvPr/>
        </p:nvSpPr>
        <p:spPr>
          <a:xfrm>
            <a:off x="13538" y="2032656"/>
            <a:ext cx="12164924" cy="597806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effectLst/>
                <a:latin typeface="Qanelas" panose="00000500000000000000" pitchFamily="50" charset="-52"/>
              </a:rPr>
              <a:t>	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Qanelas" panose="00000500000000000000" pitchFamily="50" charset="-52"/>
              </a:rPr>
              <a:t>ГЛУБОКОЕ ПОНИМАНИЕ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Qanelas" panose="00000500000000000000" pitchFamily="50" charset="-52"/>
              </a:rPr>
              <a:t> 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Qanelas" panose="00000500000000000000" pitchFamily="50" charset="-52"/>
              </a:rPr>
              <a:t>ДАННЫХ СЛУЖИТ ОСНОВОЙ ДЛЯ ПРИНЯТИЯ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337893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id="{A91B058C-5962-4738-AA2D-E02D3404EEAB}"/>
              </a:ext>
            </a:extLst>
          </p:cNvPr>
          <p:cNvSpPr txBox="1">
            <a:spLocks/>
          </p:cNvSpPr>
          <p:nvPr/>
        </p:nvSpPr>
        <p:spPr>
          <a:xfrm>
            <a:off x="11506285" y="84094"/>
            <a:ext cx="785793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z="2400" b="1" smtClean="0">
                <a:latin typeface="Qanelas SemiBold" panose="00000700000000000000" pitchFamily="50" charset="-52"/>
                <a:ea typeface="Verdana" panose="020B0604030504040204" pitchFamily="34" charset="0"/>
              </a:rPr>
              <a:pPr/>
              <a:t>3</a:t>
            </a:fld>
            <a:endParaRPr lang="ru-RU" sz="2400" b="1" dirty="0">
              <a:latin typeface="Qanelas SemiBold" panose="000007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24" name="Google Shape;1004;p87"/>
          <p:cNvSpPr/>
          <p:nvPr/>
        </p:nvSpPr>
        <p:spPr>
          <a:xfrm>
            <a:off x="30062" y="167311"/>
            <a:ext cx="7036476" cy="597806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OmegaBI –</a:t>
            </a:r>
            <a:r>
              <a:rPr lang="ru-RU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 информационно-аналитическая платформа </a:t>
            </a:r>
          </a:p>
        </p:txBody>
      </p:sp>
      <p:pic>
        <p:nvPicPr>
          <p:cNvPr id="25" name="Google Shape;704;p75">
            <a:extLst>
              <a:ext uri="{FF2B5EF4-FFF2-40B4-BE49-F238E27FC236}">
                <a16:creationId xmlns:a16="http://schemas.microsoft.com/office/drawing/2014/main" id="{6F2D3AAB-2266-48D0-B0FD-BE3D6B5ED9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6917" y="174590"/>
            <a:ext cx="1719368" cy="4836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27077" y="795228"/>
            <a:ext cx="11790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OmegaBI</a:t>
            </a:r>
            <a:r>
              <a:rPr lang="ru-RU" sz="18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 - информационно-аналитическая платформа, обеспечивающая поддержку принятия решений через анализ и визуализацию данных:</a:t>
            </a:r>
            <a:endParaRPr lang="ru-RU" sz="1800" dirty="0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D421D1-31FD-43AF-B102-9288DD965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612" y="6361443"/>
            <a:ext cx="732499" cy="27274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06912C6-539B-4B6C-B862-3FA5F7CD42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76" y="3011299"/>
            <a:ext cx="6547935" cy="3051473"/>
          </a:xfrm>
          <a:prstGeom prst="rect">
            <a:avLst/>
          </a:prstGeom>
          <a:ln>
            <a:solidFill>
              <a:srgbClr val="F79E27"/>
            </a:solidFill>
          </a:ln>
        </p:spPr>
      </p:pic>
      <p:sp>
        <p:nvSpPr>
          <p:cNvPr id="286" name="Google Shape;1004;p87"/>
          <p:cNvSpPr/>
          <p:nvPr/>
        </p:nvSpPr>
        <p:spPr>
          <a:xfrm>
            <a:off x="13538" y="1518637"/>
            <a:ext cx="12164924" cy="597806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ПЛАНИРУЕМЫЕ РЕЗУЛЬТАТЫ ВНЕДРЕНИЯ </a:t>
            </a:r>
            <a:r>
              <a:rPr lang="en-US" sz="16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OMEGABI </a:t>
            </a:r>
            <a:r>
              <a:rPr lang="ru-RU" sz="16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В РАМКАХ ПЕРЕЧНЯ ЭФФЕКТИВНОСТИ ПО ПРОГРАММЕ «ПРИОРИТЕТ-2030», СОГЛАСНО ПОСТАНОВЛЕНИЮ №432*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27076" y="6334806"/>
            <a:ext cx="1126753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1"/>
                </a:solidFill>
                <a:latin typeface="Qanelas" panose="020B0604020202020204" charset="-52"/>
              </a:rPr>
              <a:t>* ПРИКАЗ МИНИСТЕРСТВА НАУКИ И ВЫСШЕГО ОБРАЗОВАНИЯ РФ ОТ 31 МАЯ 2021Г №432 «ОБ УТВЕРЖДЕНИИ ПЕРЕЧНЯ ЦЕЛЕВЫХ ПОКАЗАТЕЛЕЙ ЭФФЕКТИВНОСТИ РЕАЛИЗАЦИИ ПРОГРАММ РАЗВИТИЯ ОБРАЗОВАТЕЛЬНЫХ ОРГАНИЗАЦИЙ ВЫСШЕГО ОБРАЗОВАНИЯ, КОТОРЫМ ПРЕДОСТАВЛЯЕТСЯ ПОДДЕРЖКА В РАМКАХ ПРОГРАММЫ СТРАТЕГИЧЕСКОГО АКАДЕМИЧЕСКОГО ЛИДЕРСТВА "ПРИОРИТЕТ-2030", И МЕТОДИК ИХ РАСЧЕТА»</a:t>
            </a:r>
          </a:p>
          <a:p>
            <a:endParaRPr lang="ru-RU" sz="1000" dirty="0">
              <a:latin typeface="Qanelas" panose="020B0604020202020204" charset="-52"/>
            </a:endParaRPr>
          </a:p>
          <a:p>
            <a:endParaRPr lang="ru-RU" sz="1000" dirty="0">
              <a:latin typeface="Qanelas" panose="020B0604020202020204" charset="-52"/>
            </a:endParaRPr>
          </a:p>
        </p:txBody>
      </p:sp>
      <p:cxnSp>
        <p:nvCxnSpPr>
          <p:cNvPr id="288" name="Google Shape;621;p71">
            <a:extLst>
              <a:ext uri="{FF2B5EF4-FFF2-40B4-BE49-F238E27FC236}">
                <a16:creationId xmlns:a16="http://schemas.microsoft.com/office/drawing/2014/main" id="{52119732-F145-43AC-8787-A9A4C20FB047}"/>
              </a:ext>
            </a:extLst>
          </p:cNvPr>
          <p:cNvCxnSpPr>
            <a:cxnSpLocks/>
          </p:cNvCxnSpPr>
          <p:nvPr/>
        </p:nvCxnSpPr>
        <p:spPr>
          <a:xfrm flipV="1">
            <a:off x="63673" y="6310511"/>
            <a:ext cx="11835508" cy="1"/>
          </a:xfrm>
          <a:prstGeom prst="straightConnector1">
            <a:avLst/>
          </a:prstGeom>
          <a:noFill/>
          <a:ln w="9525" cap="flat" cmpd="sng">
            <a:solidFill>
              <a:srgbClr val="FF9300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89" name="TextBox 288"/>
          <p:cNvSpPr txBox="1"/>
          <p:nvPr/>
        </p:nvSpPr>
        <p:spPr>
          <a:xfrm>
            <a:off x="63673" y="3192269"/>
            <a:ext cx="54155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dirty="0">
                <a:latin typeface="Qanelas" panose="020B0604020202020204" charset="-52"/>
              </a:rPr>
              <a:t>Р1(б). Объем научно-исследовательских и опытно-конструкторских работ </a:t>
            </a:r>
            <a:endParaRPr lang="ru-RU" dirty="0">
              <a:solidFill>
                <a:schemeClr val="tx1"/>
              </a:solidFill>
              <a:latin typeface="Qanelas" panose="020B0604020202020204" charset="-52"/>
              <a:cs typeface="Arial" panose="020B0604020202020204" pitchFamily="34" charset="0"/>
            </a:endParaRPr>
          </a:p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dirty="0">
                <a:latin typeface="Qanelas" panose="020B0604020202020204" charset="-52"/>
              </a:rPr>
              <a:t>Р2(б). Доля работников в возрасте до 39 лет в общей численности профессорско-преподавательского состава</a:t>
            </a:r>
          </a:p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dirty="0">
                <a:latin typeface="Qanelas" panose="020B0604020202020204" charset="-52"/>
              </a:rPr>
              <a:t>Р3(б). Доля обучающихся по образовательным программам </a:t>
            </a:r>
          </a:p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dirty="0">
                <a:latin typeface="Qanelas" panose="020B0604020202020204" charset="-52"/>
              </a:rPr>
              <a:t>Р4(б). Доходы университета из средств от приносящей доход деятельности в расчете на одного НПР</a:t>
            </a:r>
          </a:p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dirty="0">
                <a:latin typeface="Qanelas" panose="020B0604020202020204" charset="-52"/>
              </a:rPr>
              <a:t>Р5(б). Количество обучающихся по образовательным программам</a:t>
            </a:r>
          </a:p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dirty="0">
                <a:latin typeface="Qanelas" panose="020B0604020202020204" charset="-52"/>
              </a:rPr>
              <a:t>Р6(б). Объем затрат на научные исследования и разработки из собственных средств университета в расчете на одного НПР и </a:t>
            </a:r>
            <a:r>
              <a:rPr lang="ru-RU" dirty="0" err="1">
                <a:latin typeface="Qanelas" panose="020B0604020202020204" charset="-52"/>
              </a:rPr>
              <a:t>др</a:t>
            </a:r>
            <a:endParaRPr lang="ru-RU" sz="1600" dirty="0">
              <a:solidFill>
                <a:schemeClr val="tx1"/>
              </a:solidFill>
              <a:latin typeface="Qanelas" panose="020B0604020202020204" charset="-52"/>
            </a:endParaRPr>
          </a:p>
        </p:txBody>
      </p:sp>
      <p:grpSp>
        <p:nvGrpSpPr>
          <p:cNvPr id="292" name="Google Shape;4587;p39"/>
          <p:cNvGrpSpPr/>
          <p:nvPr/>
        </p:nvGrpSpPr>
        <p:grpSpPr>
          <a:xfrm>
            <a:off x="580910" y="2345838"/>
            <a:ext cx="324661" cy="338956"/>
            <a:chOff x="3294650" y="3652450"/>
            <a:chExt cx="388350" cy="405450"/>
          </a:xfrm>
          <a:solidFill>
            <a:srgbClr val="211D41"/>
          </a:solidFill>
        </p:grpSpPr>
        <p:sp>
          <p:nvSpPr>
            <p:cNvPr id="293" name="Google Shape;4588;p3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4" name="Google Shape;4589;p3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95" name="Google Shape;4590;p3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995281" y="2222929"/>
            <a:ext cx="8967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Qanelas" panose="020B0604020202020204" charset="-52"/>
                <a:cs typeface="Arial" panose="020B0604020202020204" pitchFamily="34" charset="0"/>
              </a:rPr>
              <a:t>АНАЛИТИКА, КОНТРОЛЬ, ОТЧЕТНОСТЬ, РЕКОМЕНДАЦИИ ПО ПОКАЗАТЕЛЯМ ЭФФЕКТИВНОСТИ:</a:t>
            </a:r>
            <a:endParaRPr lang="ru-RU" sz="1600" dirty="0">
              <a:solidFill>
                <a:schemeClr val="tx1"/>
              </a:solidFill>
              <a:latin typeface="Qanelas" panose="020B060402020202020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2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id="{A91B058C-5962-4738-AA2D-E02D3404EEAB}"/>
              </a:ext>
            </a:extLst>
          </p:cNvPr>
          <p:cNvSpPr txBox="1">
            <a:spLocks/>
          </p:cNvSpPr>
          <p:nvPr/>
        </p:nvSpPr>
        <p:spPr>
          <a:xfrm>
            <a:off x="11506285" y="84094"/>
            <a:ext cx="785793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z="2400" b="1" smtClean="0">
                <a:latin typeface="Qanelas SemiBold" panose="00000700000000000000" pitchFamily="50" charset="-52"/>
                <a:ea typeface="Verdana" panose="020B0604030504040204" pitchFamily="34" charset="0"/>
              </a:rPr>
              <a:pPr/>
              <a:t>4</a:t>
            </a:fld>
            <a:endParaRPr lang="ru-RU" sz="2400" b="1" dirty="0">
              <a:latin typeface="Qanelas SemiBold" panose="000007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24" name="Google Shape;1004;p87"/>
          <p:cNvSpPr/>
          <p:nvPr/>
        </p:nvSpPr>
        <p:spPr>
          <a:xfrm>
            <a:off x="30062" y="167311"/>
            <a:ext cx="7036476" cy="597806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OmegaBI –</a:t>
            </a:r>
            <a:r>
              <a:rPr lang="ru-RU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 информационно-аналитическая платформа </a:t>
            </a:r>
          </a:p>
        </p:txBody>
      </p:sp>
      <p:pic>
        <p:nvPicPr>
          <p:cNvPr id="25" name="Google Shape;704;p75">
            <a:extLst>
              <a:ext uri="{FF2B5EF4-FFF2-40B4-BE49-F238E27FC236}">
                <a16:creationId xmlns:a16="http://schemas.microsoft.com/office/drawing/2014/main" id="{6F2D3AAB-2266-48D0-B0FD-BE3D6B5ED9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6917" y="174590"/>
            <a:ext cx="1719368" cy="4836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545;p68">
            <a:extLst>
              <a:ext uri="{FF2B5EF4-FFF2-40B4-BE49-F238E27FC236}">
                <a16:creationId xmlns:a16="http://schemas.microsoft.com/office/drawing/2014/main" id="{6C0A1BA1-917A-4648-AF78-039141088A61}"/>
              </a:ext>
            </a:extLst>
          </p:cNvPr>
          <p:cNvSpPr/>
          <p:nvPr/>
        </p:nvSpPr>
        <p:spPr>
          <a:xfrm>
            <a:off x="184728" y="905329"/>
            <a:ext cx="4892957" cy="417785"/>
          </a:xfrm>
          <a:prstGeom prst="rect">
            <a:avLst/>
          </a:prstGeom>
          <a:solidFill>
            <a:srgbClr val="211D4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  <a:latin typeface="Qanelas Bold" panose="00000800000000000000" charset="-52"/>
              </a:rPr>
              <a:t>СЦЕНАРИИ ПРИМЕНЕНИЯ В ОБРАЗОВАНИИ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5D421D1-31FD-43AF-B102-9288DD965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19" y="6232400"/>
            <a:ext cx="732499" cy="272749"/>
          </a:xfrm>
          <a:prstGeom prst="rect">
            <a:avLst/>
          </a:prstGeom>
        </p:spPr>
      </p:pic>
      <p:sp>
        <p:nvSpPr>
          <p:cNvPr id="38" name="Google Shape;2220;p36"/>
          <p:cNvSpPr txBox="1">
            <a:spLocks/>
          </p:cNvSpPr>
          <p:nvPr/>
        </p:nvSpPr>
        <p:spPr>
          <a:xfrm>
            <a:off x="538339" y="1365280"/>
            <a:ext cx="10546607" cy="54927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800" b="1" dirty="0">
                <a:latin typeface="Qanelas" panose="020B0604020202020204" charset="-52"/>
              </a:rPr>
              <a:t>Роль аналитики</a:t>
            </a:r>
            <a:r>
              <a:rPr lang="en-US" sz="1800" b="1" dirty="0">
                <a:latin typeface="Qanelas" panose="020B0604020202020204" charset="-52"/>
              </a:rPr>
              <a:t>:</a:t>
            </a:r>
          </a:p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latin typeface="Qanelas" panose="00000500000000000000" pitchFamily="2" charset="-52"/>
                <a:cs typeface="Arial" panose="020B0604020202020204" pitchFamily="34" charset="0"/>
              </a:rPr>
              <a:t>Принимать решения на основе тщательного анализа информации и выявления тенденций </a:t>
            </a:r>
          </a:p>
          <a:p>
            <a:pPr>
              <a:buClr>
                <a:srgbClr val="F9B233"/>
              </a:buClr>
            </a:pPr>
            <a:r>
              <a:rPr lang="ru-RU" sz="1800" b="1" dirty="0">
                <a:latin typeface="Qanelas" panose="00000500000000000000" pitchFamily="2" charset="-52"/>
                <a:cs typeface="Arial" panose="020B0604020202020204" pitchFamily="34" charset="0"/>
              </a:rPr>
              <a:t>Сценарий использования:</a:t>
            </a:r>
          </a:p>
          <a:p>
            <a:pPr marL="284400" lvl="1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Показатели работы приемной комиссии</a:t>
            </a:r>
          </a:p>
          <a:p>
            <a:pPr marL="28440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Привлечение студентов, мониторинг процесса обучения, устройства на работу</a:t>
            </a:r>
          </a:p>
          <a:p>
            <a:pPr marL="284400" lvl="1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Качество образования (в т.ч., персональная траектория развития)</a:t>
            </a:r>
          </a:p>
          <a:p>
            <a:pPr marL="284400" lvl="1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Научный и кадровый потенциал </a:t>
            </a:r>
          </a:p>
          <a:p>
            <a:pPr marL="284400" lvl="1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Уровень исполнительской дисциплины  </a:t>
            </a:r>
          </a:p>
          <a:p>
            <a:pPr marL="284400" lvl="1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Социальная защищенность</a:t>
            </a:r>
          </a:p>
          <a:p>
            <a:pPr marL="284400" lvl="1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Финансовый анализ (финансовое обеспечение и развитие имущественного комплекса)</a:t>
            </a:r>
          </a:p>
          <a:p>
            <a:pPr marL="284400" lvl="1" indent="-285750">
              <a:spcAft>
                <a:spcPts val="600"/>
              </a:spcAft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Прогнозирование и планирование (в </a:t>
            </a:r>
            <a:r>
              <a:rPr lang="ru-RU" sz="1800" dirty="0" err="1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т.ч</a:t>
            </a:r>
            <a:r>
              <a:rPr lang="ru-RU" sz="18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., на основании потребности профильных отраслей)</a:t>
            </a:r>
          </a:p>
          <a:p>
            <a:pPr lvl="1" indent="-285750">
              <a:spcAft>
                <a:spcPts val="600"/>
              </a:spcAft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Управление по </a:t>
            </a:r>
            <a:r>
              <a:rPr lang="en-US" sz="18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KPI </a:t>
            </a:r>
            <a:r>
              <a:rPr lang="ru-RU" sz="1800" dirty="0">
                <a:solidFill>
                  <a:schemeClr val="tx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  </a:t>
            </a:r>
          </a:p>
          <a:p>
            <a:pPr>
              <a:buClr>
                <a:srgbClr val="F9B233"/>
              </a:buClr>
            </a:pPr>
            <a:endParaRPr lang="ru-RU" sz="1600" b="1" dirty="0">
              <a:latin typeface="Qanelas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85" y="884845"/>
            <a:ext cx="824613" cy="433818"/>
          </a:xfrm>
          <a:prstGeom prst="rect">
            <a:avLst/>
          </a:prstGeom>
        </p:spPr>
      </p:pic>
      <p:grpSp>
        <p:nvGrpSpPr>
          <p:cNvPr id="51" name="Google Shape;1748;p30"/>
          <p:cNvGrpSpPr/>
          <p:nvPr/>
        </p:nvGrpSpPr>
        <p:grpSpPr>
          <a:xfrm>
            <a:off x="551371" y="5131740"/>
            <a:ext cx="1013975" cy="1135841"/>
            <a:chOff x="2181300" y="231400"/>
            <a:chExt cx="4262637" cy="4762499"/>
          </a:xfrm>
        </p:grpSpPr>
        <p:sp>
          <p:nvSpPr>
            <p:cNvPr id="53" name="Google Shape;1749;p30"/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750;p30"/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751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752;p30"/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753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754;p30"/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755;p30"/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756;p30"/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757;p30"/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758;p30"/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759;p30"/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760;p30"/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761;p30"/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762;p30"/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763;p30"/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764;p30"/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765;p30"/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766;p30"/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767;p30"/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768;p30"/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769;p30"/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770;p30"/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771;p30"/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772;p30"/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773;p30"/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774;p30"/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775;p30"/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776;p30"/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777;p30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778;p30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779;p30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780;p30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781;p30"/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782;p30"/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783;p30"/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784;p30"/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785;p30"/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786;p30"/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" name="Google Shape;1787;p30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248" name="Google Shape;1788;p30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1789;p30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1790;p30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1791;p30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1792;p30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1793;p30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1794;p30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1795;p30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1796;p30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1797;p30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1798;p30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1799;p30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1800;p30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1801;p30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1802;p30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1803;p30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1804;p30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1805;p30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232" name="Google Shape;1806;p30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1807;p30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1808;p30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1809;p30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1810;p30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1811;p30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1812;p30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1813;p30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1814;p30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1815;p30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1816;p30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1817;p30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1818;p30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1819;p30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1820;p30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1821;p30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" name="Google Shape;1822;p30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216" name="Google Shape;1823;p30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1824;p30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1825;p30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1826;p30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1827;p30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1828;p30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1829;p30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830;p30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1831;p30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1832;p30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1833;p30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1834;p30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1835;p30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1836;p30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1837;p30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1838;p30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1839;p30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200" name="Google Shape;1840;p30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1841;p30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1842;p30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1843;p30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1844;p30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1845;p30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1846;p30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1847;p30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1848;p30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1849;p30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1850;p30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1851;p30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1852;p30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1853;p30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1854;p30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1855;p30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856;p30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84" name="Google Shape;1857;p30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8;p30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59;p30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60;p30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61;p30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62;p30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863;p30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864;p30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865;p30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866;p30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867;p30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868;p30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869;p30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870;p30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871;p30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872;p30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873;p30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67" name="Google Shape;1874;p30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875;p30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876;p30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877;p30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878;p30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879;p30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880;p30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881;p30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882;p30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883;p30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884;p30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885;p30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886;p30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87;p30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88;p30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89;p30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90;p30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891;p30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51" name="Google Shape;1892;p30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893;p30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894;p30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895;p30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896;p30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897;p30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898;p30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899;p30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900;p30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901;p30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902;p30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903;p30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904;p30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905;p30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906;p30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907;p30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908;p30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134" name="Google Shape;1909;p30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910;p30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911;p30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912;p30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913;p30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914;p30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915;p30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916;p30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917;p30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918;p30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919;p30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920;p30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921;p30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922;p30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923;p30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924;p30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925;p30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926;p30"/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927;p30"/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928;p30"/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929;p30"/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930;p30"/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931;p30"/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932;p30"/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933;p30"/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934;p30"/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935;p30"/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936;p30"/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937;p30"/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938;p30"/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939;p30"/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940;p30"/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941;p30"/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942;p30"/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943;p30"/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944;p30"/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945;p30"/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946;p30"/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947;p30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948;p30"/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949;p30"/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950;p30"/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951;p30"/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952;p30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953;p30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954;p30"/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955;p30"/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55417" y="5127257"/>
            <a:ext cx="6105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9B233"/>
              </a:buClr>
            </a:pPr>
            <a:r>
              <a:rPr lang="ru-RU" sz="1600" b="1" dirty="0">
                <a:latin typeface="Qanelas" panose="00000500000000000000" pitchFamily="2" charset="-52"/>
                <a:cs typeface="Arial" panose="020B0604020202020204" pitchFamily="34" charset="0"/>
              </a:rPr>
              <a:t>Эффект:</a:t>
            </a:r>
          </a:p>
          <a:p>
            <a:pPr marL="285750" lvl="0" indent="-285750" defTabSz="685800">
              <a:buClr>
                <a:srgbClr val="F9B233"/>
              </a:buClr>
              <a:buFont typeface="Qanelas" panose="020B0604020202020204" charset="-52"/>
              <a:buChar char="►"/>
              <a:defRPr/>
            </a:pPr>
            <a:r>
              <a:rPr lang="ru-RU" sz="1600" kern="1200" dirty="0">
                <a:solidFill>
                  <a:schemeClr val="dk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Тщательное финансовое планирование</a:t>
            </a:r>
          </a:p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600" dirty="0">
                <a:latin typeface="Qanelas" panose="00000500000000000000" pitchFamily="2" charset="-52"/>
                <a:cs typeface="Arial" panose="020B0604020202020204" pitchFamily="34" charset="0"/>
              </a:rPr>
              <a:t>Развитие научного и кадрового потенциалов</a:t>
            </a:r>
            <a:endParaRPr lang="en-US" sz="1600" dirty="0">
              <a:latin typeface="Qanelas" panose="00000500000000000000" pitchFamily="2" charset="-52"/>
              <a:cs typeface="Arial" panose="020B0604020202020204" pitchFamily="34" charset="0"/>
            </a:endParaRPr>
          </a:p>
          <a:p>
            <a:pPr marL="285750" lvl="0" indent="-285750" defTabSz="685800">
              <a:buClr>
                <a:srgbClr val="F9B233"/>
              </a:buClr>
              <a:buFont typeface="Qanelas" panose="020B0604020202020204" charset="-52"/>
              <a:buChar char="►"/>
              <a:defRPr/>
            </a:pPr>
            <a:r>
              <a:rPr lang="ru-RU" sz="1600" kern="1200" dirty="0">
                <a:solidFill>
                  <a:schemeClr val="dk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Повышение качества  образования</a:t>
            </a:r>
          </a:p>
          <a:p>
            <a:pPr marL="285750" indent="-285750" defTabSz="685800">
              <a:buClr>
                <a:srgbClr val="F9B233"/>
              </a:buClr>
              <a:buFont typeface="Qanelas" panose="020B0604020202020204" charset="-52"/>
              <a:buChar char="►"/>
              <a:defRPr/>
            </a:pPr>
            <a:r>
              <a:rPr lang="ru-RU" sz="1600" dirty="0">
                <a:latin typeface="Qanelas" panose="00000500000000000000" pitchFamily="2" charset="-52"/>
                <a:cs typeface="Arial" panose="020B0604020202020204" pitchFamily="34" charset="0"/>
              </a:rPr>
              <a:t>Повышение рейтинга ВУЗа</a:t>
            </a:r>
            <a:endParaRPr lang="en-US" sz="1600" dirty="0">
              <a:latin typeface="Qanelas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0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C3D68F-47D1-41D2-8AE2-54CFAA6A2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2946" y="2519190"/>
            <a:ext cx="8797373" cy="4338810"/>
          </a:xfrm>
          <a:prstGeom prst="rect">
            <a:avLst/>
          </a:prstGeom>
        </p:spPr>
      </p:pic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id="{A91B058C-5962-4738-AA2D-E02D3404EEAB}"/>
              </a:ext>
            </a:extLst>
          </p:cNvPr>
          <p:cNvSpPr txBox="1">
            <a:spLocks/>
          </p:cNvSpPr>
          <p:nvPr/>
        </p:nvSpPr>
        <p:spPr>
          <a:xfrm>
            <a:off x="11506285" y="84094"/>
            <a:ext cx="785793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z="2400" b="1" smtClean="0">
                <a:latin typeface="Qanelas SemiBold" panose="00000700000000000000" pitchFamily="50" charset="-52"/>
                <a:ea typeface="Verdana" panose="020B0604030504040204" pitchFamily="34" charset="0"/>
              </a:rPr>
              <a:pPr/>
              <a:t>5</a:t>
            </a:fld>
            <a:endParaRPr lang="ru-RU" sz="2400" b="1" dirty="0">
              <a:latin typeface="Qanelas SemiBold" panose="000007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24" name="Google Shape;1004;p87"/>
          <p:cNvSpPr/>
          <p:nvPr/>
        </p:nvSpPr>
        <p:spPr>
          <a:xfrm>
            <a:off x="30062" y="167311"/>
            <a:ext cx="7036476" cy="597806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OmegaBI –</a:t>
            </a:r>
            <a:r>
              <a:rPr lang="ru-RU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 информационно-аналитическая платформа </a:t>
            </a:r>
          </a:p>
        </p:txBody>
      </p:sp>
      <p:pic>
        <p:nvPicPr>
          <p:cNvPr id="25" name="Google Shape;704;p75">
            <a:extLst>
              <a:ext uri="{FF2B5EF4-FFF2-40B4-BE49-F238E27FC236}">
                <a16:creationId xmlns:a16="http://schemas.microsoft.com/office/drawing/2014/main" id="{6F2D3AAB-2266-48D0-B0FD-BE3D6B5ED91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86917" y="167311"/>
            <a:ext cx="1719368" cy="4836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545;p68">
            <a:extLst>
              <a:ext uri="{FF2B5EF4-FFF2-40B4-BE49-F238E27FC236}">
                <a16:creationId xmlns:a16="http://schemas.microsoft.com/office/drawing/2014/main" id="{6C0A1BA1-917A-4648-AF78-039141088A61}"/>
              </a:ext>
            </a:extLst>
          </p:cNvPr>
          <p:cNvSpPr/>
          <p:nvPr/>
        </p:nvSpPr>
        <p:spPr>
          <a:xfrm>
            <a:off x="184728" y="905329"/>
            <a:ext cx="4892957" cy="417785"/>
          </a:xfrm>
          <a:prstGeom prst="rect">
            <a:avLst/>
          </a:prstGeom>
          <a:solidFill>
            <a:srgbClr val="211D4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  <a:latin typeface="Qanelas Bold" panose="00000800000000000000" charset="-52"/>
              </a:rPr>
              <a:t>ПОКАЗАТЕЛИ РАБОТЫ ПРИЕМНОЙ КОМИССИИ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5D421D1-31FD-43AF-B102-9288DD965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19" y="6232400"/>
            <a:ext cx="732499" cy="27274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85" y="884845"/>
            <a:ext cx="824613" cy="43381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275D65-2167-48CA-92A8-5E678C855B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28" y="1318663"/>
            <a:ext cx="8915138" cy="4403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570AA9-4957-44EB-B35D-9259EA0B5352}"/>
              </a:ext>
            </a:extLst>
          </p:cNvPr>
          <p:cNvSpPr txBox="1"/>
          <p:nvPr/>
        </p:nvSpPr>
        <p:spPr>
          <a:xfrm>
            <a:off x="9099866" y="1318663"/>
            <a:ext cx="29274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kern="1200" dirty="0">
                <a:solidFill>
                  <a:schemeClr val="dk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Представление показателей в наглядном графическом виде</a:t>
            </a:r>
          </a:p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kern="1200" dirty="0">
                <a:solidFill>
                  <a:schemeClr val="dk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Структурирование разнородных данных </a:t>
            </a:r>
          </a:p>
        </p:txBody>
      </p:sp>
    </p:spTree>
    <p:extLst>
      <p:ext uri="{BB962C8B-B14F-4D97-AF65-F5344CB8AC3E}">
        <p14:creationId xmlns:p14="http://schemas.microsoft.com/office/powerpoint/2010/main" val="262003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039660-AAD2-4D9F-947D-B7CACD27F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728" y="1318663"/>
            <a:ext cx="8915138" cy="4403975"/>
          </a:xfrm>
          <a:prstGeom prst="rect">
            <a:avLst/>
          </a:prstGeom>
        </p:spPr>
      </p:pic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id="{A91B058C-5962-4738-AA2D-E02D3404EEAB}"/>
              </a:ext>
            </a:extLst>
          </p:cNvPr>
          <p:cNvSpPr txBox="1">
            <a:spLocks/>
          </p:cNvSpPr>
          <p:nvPr/>
        </p:nvSpPr>
        <p:spPr>
          <a:xfrm>
            <a:off x="11506285" y="84094"/>
            <a:ext cx="785793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z="2400" b="1" smtClean="0">
                <a:latin typeface="Qanelas SemiBold" panose="00000700000000000000" pitchFamily="50" charset="-52"/>
                <a:ea typeface="Verdana" panose="020B0604030504040204" pitchFamily="34" charset="0"/>
              </a:rPr>
              <a:pPr/>
              <a:t>6</a:t>
            </a:fld>
            <a:endParaRPr lang="ru-RU" sz="2400" b="1" dirty="0">
              <a:latin typeface="Qanelas SemiBold" panose="000007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24" name="Google Shape;1004;p87"/>
          <p:cNvSpPr/>
          <p:nvPr/>
        </p:nvSpPr>
        <p:spPr>
          <a:xfrm>
            <a:off x="30062" y="167311"/>
            <a:ext cx="7036476" cy="597806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OmegaBI –</a:t>
            </a:r>
            <a:r>
              <a:rPr lang="ru-RU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 информационно-аналитическая платформа </a:t>
            </a:r>
          </a:p>
        </p:txBody>
      </p:sp>
      <p:pic>
        <p:nvPicPr>
          <p:cNvPr id="25" name="Google Shape;704;p75">
            <a:extLst>
              <a:ext uri="{FF2B5EF4-FFF2-40B4-BE49-F238E27FC236}">
                <a16:creationId xmlns:a16="http://schemas.microsoft.com/office/drawing/2014/main" id="{6F2D3AAB-2266-48D0-B0FD-BE3D6B5ED91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86917" y="174590"/>
            <a:ext cx="1719368" cy="4836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545;p68">
            <a:extLst>
              <a:ext uri="{FF2B5EF4-FFF2-40B4-BE49-F238E27FC236}">
                <a16:creationId xmlns:a16="http://schemas.microsoft.com/office/drawing/2014/main" id="{6C0A1BA1-917A-4648-AF78-039141088A61}"/>
              </a:ext>
            </a:extLst>
          </p:cNvPr>
          <p:cNvSpPr/>
          <p:nvPr/>
        </p:nvSpPr>
        <p:spPr>
          <a:xfrm>
            <a:off x="184728" y="905329"/>
            <a:ext cx="4892957" cy="417785"/>
          </a:xfrm>
          <a:prstGeom prst="rect">
            <a:avLst/>
          </a:prstGeom>
          <a:solidFill>
            <a:srgbClr val="211D4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  <a:latin typeface="Qanelas Bold" panose="00000800000000000000" charset="-52"/>
              </a:rPr>
              <a:t>ПОКАЗАТЕЛИ РАБОТЫ ПРИЕМНОЙ КОМИССИИ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5D421D1-31FD-43AF-B102-9288DD965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19" y="6232400"/>
            <a:ext cx="732499" cy="27274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85" y="884845"/>
            <a:ext cx="824613" cy="4338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4E2BC9-4725-4D70-B964-09EC74EE81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2946" y="2488214"/>
            <a:ext cx="8797373" cy="43388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584AB8-22C2-405F-9F7E-EA88F9858F5A}"/>
              </a:ext>
            </a:extLst>
          </p:cNvPr>
          <p:cNvSpPr txBox="1"/>
          <p:nvPr/>
        </p:nvSpPr>
        <p:spPr>
          <a:xfrm>
            <a:off x="9099866" y="1318663"/>
            <a:ext cx="309213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kern="1200" dirty="0">
                <a:solidFill>
                  <a:schemeClr val="dk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Возможности быстрой фильтрации информации</a:t>
            </a:r>
          </a:p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kern="1200" dirty="0">
                <a:solidFill>
                  <a:schemeClr val="dk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Результаты фильтрации отобразятся на панели мгновенно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969EC8-0BE6-4745-9C83-BC11F003392D}"/>
              </a:ext>
            </a:extLst>
          </p:cNvPr>
          <p:cNvSpPr/>
          <p:nvPr/>
        </p:nvSpPr>
        <p:spPr>
          <a:xfrm>
            <a:off x="2762250" y="2849262"/>
            <a:ext cx="2762250" cy="6809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4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id="{A91B058C-5962-4738-AA2D-E02D3404EEAB}"/>
              </a:ext>
            </a:extLst>
          </p:cNvPr>
          <p:cNvSpPr txBox="1">
            <a:spLocks/>
          </p:cNvSpPr>
          <p:nvPr/>
        </p:nvSpPr>
        <p:spPr>
          <a:xfrm>
            <a:off x="11506285" y="84094"/>
            <a:ext cx="785793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z="2400" b="1" smtClean="0">
                <a:latin typeface="Qanelas SemiBold" panose="00000700000000000000" pitchFamily="50" charset="-52"/>
                <a:ea typeface="Verdana" panose="020B0604030504040204" pitchFamily="34" charset="0"/>
              </a:rPr>
              <a:pPr/>
              <a:t>7</a:t>
            </a:fld>
            <a:endParaRPr lang="ru-RU" sz="2400" b="1" dirty="0">
              <a:latin typeface="Qanelas SemiBold" panose="000007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24" name="Google Shape;1004;p87"/>
          <p:cNvSpPr/>
          <p:nvPr/>
        </p:nvSpPr>
        <p:spPr>
          <a:xfrm>
            <a:off x="30062" y="167311"/>
            <a:ext cx="7036476" cy="597806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OmegaBI –</a:t>
            </a:r>
            <a:r>
              <a:rPr lang="ru-RU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 информационно-аналитическая платформа </a:t>
            </a:r>
          </a:p>
        </p:txBody>
      </p:sp>
      <p:pic>
        <p:nvPicPr>
          <p:cNvPr id="25" name="Google Shape;704;p75">
            <a:extLst>
              <a:ext uri="{FF2B5EF4-FFF2-40B4-BE49-F238E27FC236}">
                <a16:creationId xmlns:a16="http://schemas.microsoft.com/office/drawing/2014/main" id="{6F2D3AAB-2266-48D0-B0FD-BE3D6B5ED9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6917" y="174590"/>
            <a:ext cx="1719368" cy="4836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545;p68">
            <a:extLst>
              <a:ext uri="{FF2B5EF4-FFF2-40B4-BE49-F238E27FC236}">
                <a16:creationId xmlns:a16="http://schemas.microsoft.com/office/drawing/2014/main" id="{6C0A1BA1-917A-4648-AF78-039141088A61}"/>
              </a:ext>
            </a:extLst>
          </p:cNvPr>
          <p:cNvSpPr/>
          <p:nvPr/>
        </p:nvSpPr>
        <p:spPr>
          <a:xfrm>
            <a:off x="184728" y="905329"/>
            <a:ext cx="4892957" cy="417785"/>
          </a:xfrm>
          <a:prstGeom prst="rect">
            <a:avLst/>
          </a:prstGeom>
          <a:solidFill>
            <a:srgbClr val="211D4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  <a:latin typeface="Qanelas Bold" panose="00000800000000000000" charset="-52"/>
              </a:rPr>
              <a:t>ПЕРСОНАЛЬНАЯ ТРАЕКТОРИЯ РАЗВИТИЯ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5D421D1-31FD-43AF-B102-9288DD965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19" y="6232400"/>
            <a:ext cx="732499" cy="27274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85" y="884845"/>
            <a:ext cx="824613" cy="4338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57911C-F113-4DDD-9A13-F134067007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48" y="1528690"/>
            <a:ext cx="11403006" cy="5207728"/>
          </a:xfrm>
          <a:prstGeom prst="rect">
            <a:avLst/>
          </a:prstGeom>
        </p:spPr>
      </p:pic>
      <p:pic>
        <p:nvPicPr>
          <p:cNvPr id="11" name="image24.png">
            <a:extLst>
              <a:ext uri="{FF2B5EF4-FFF2-40B4-BE49-F238E27FC236}">
                <a16:creationId xmlns:a16="http://schemas.microsoft.com/office/drawing/2014/main" id="{25510ACD-EAEC-4665-9DF0-0C679E2E37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-1971" r="-950"/>
          <a:stretch/>
        </p:blipFill>
        <p:spPr>
          <a:xfrm>
            <a:off x="6530977" y="884845"/>
            <a:ext cx="2631999" cy="2143177"/>
          </a:xfrm>
          <a:prstGeom prst="rect">
            <a:avLst/>
          </a:prstGeom>
          <a:solidFill>
            <a:schemeClr val="bg1"/>
          </a:solidFill>
          <a:ln/>
        </p:spPr>
      </p:pic>
    </p:spTree>
    <p:extLst>
      <p:ext uri="{BB962C8B-B14F-4D97-AF65-F5344CB8AC3E}">
        <p14:creationId xmlns:p14="http://schemas.microsoft.com/office/powerpoint/2010/main" val="141625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id="{A91B058C-5962-4738-AA2D-E02D3404EEAB}"/>
              </a:ext>
            </a:extLst>
          </p:cNvPr>
          <p:cNvSpPr txBox="1">
            <a:spLocks/>
          </p:cNvSpPr>
          <p:nvPr/>
        </p:nvSpPr>
        <p:spPr>
          <a:xfrm>
            <a:off x="11506285" y="84094"/>
            <a:ext cx="785793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z="2400" b="1" smtClean="0">
                <a:latin typeface="Qanelas SemiBold" panose="00000700000000000000" pitchFamily="50" charset="-52"/>
                <a:ea typeface="Verdana" panose="020B0604030504040204" pitchFamily="34" charset="0"/>
              </a:rPr>
              <a:pPr/>
              <a:t>8</a:t>
            </a:fld>
            <a:endParaRPr lang="ru-RU" sz="2400" b="1" dirty="0">
              <a:latin typeface="Qanelas SemiBold" panose="000007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24" name="Google Shape;1004;p87"/>
          <p:cNvSpPr/>
          <p:nvPr/>
        </p:nvSpPr>
        <p:spPr>
          <a:xfrm>
            <a:off x="30062" y="167311"/>
            <a:ext cx="7036476" cy="597806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OmegaBI –</a:t>
            </a:r>
            <a:r>
              <a:rPr lang="ru-RU" sz="2000" dirty="0">
                <a:solidFill>
                  <a:schemeClr val="bg1"/>
                </a:solidFill>
                <a:latin typeface="Qanelas" panose="00000500000000000000" pitchFamily="50" charset="-52"/>
                <a:ea typeface="Calibri"/>
                <a:cs typeface="Calibri"/>
                <a:sym typeface="Calibri"/>
              </a:rPr>
              <a:t> информационно-аналитическая платформа </a:t>
            </a:r>
          </a:p>
        </p:txBody>
      </p:sp>
      <p:pic>
        <p:nvPicPr>
          <p:cNvPr id="25" name="Google Shape;704;p75">
            <a:extLst>
              <a:ext uri="{FF2B5EF4-FFF2-40B4-BE49-F238E27FC236}">
                <a16:creationId xmlns:a16="http://schemas.microsoft.com/office/drawing/2014/main" id="{6F2D3AAB-2266-48D0-B0FD-BE3D6B5ED9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6917" y="174590"/>
            <a:ext cx="1719368" cy="483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44" y="885715"/>
            <a:ext cx="457012" cy="457012"/>
          </a:xfrm>
          <a:prstGeom prst="rect">
            <a:avLst/>
          </a:prstGeom>
        </p:spPr>
      </p:pic>
      <p:sp>
        <p:nvSpPr>
          <p:cNvPr id="50" name="Google Shape;2220;p36"/>
          <p:cNvSpPr txBox="1">
            <a:spLocks/>
          </p:cNvSpPr>
          <p:nvPr/>
        </p:nvSpPr>
        <p:spPr>
          <a:xfrm>
            <a:off x="493389" y="1342727"/>
            <a:ext cx="8529917" cy="51624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800" b="1" dirty="0">
                <a:latin typeface="Qanelas" panose="020B0604020202020204" charset="-52"/>
              </a:rPr>
              <a:t>Образовательная программа</a:t>
            </a:r>
            <a:r>
              <a:rPr lang="en-US" sz="1800" b="1" dirty="0">
                <a:latin typeface="Qanelas" panose="020B0604020202020204" charset="-52"/>
              </a:rPr>
              <a:t>:</a:t>
            </a:r>
          </a:p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latin typeface="Qanelas" panose="020B0604020202020204" charset="-52"/>
              </a:rPr>
              <a:t>Подготовка специалистов по востребованным специальностям</a:t>
            </a:r>
            <a:r>
              <a:rPr lang="en-US" sz="1800" dirty="0">
                <a:latin typeface="Qanelas" panose="020B0604020202020204" charset="-52"/>
              </a:rPr>
              <a:t>: </a:t>
            </a:r>
          </a:p>
          <a:p>
            <a:pPr marL="628650" lvl="1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latin typeface="Qanelas" panose="020B0604020202020204" charset="-52"/>
              </a:rPr>
              <a:t>Аналитики</a:t>
            </a:r>
          </a:p>
          <a:p>
            <a:pPr marL="628650" lvl="1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latin typeface="Qanelas" panose="020B0604020202020204" charset="-52"/>
              </a:rPr>
              <a:t>Дата инженеры </a:t>
            </a:r>
          </a:p>
          <a:p>
            <a:pPr marL="628650" lvl="1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latin typeface="Qanelas" panose="020B0604020202020204" charset="-52"/>
              </a:rPr>
              <a:t>Архитекторы решений </a:t>
            </a:r>
            <a:r>
              <a:rPr lang="en-US" sz="1800" dirty="0">
                <a:latin typeface="Qanelas" panose="020B0604020202020204" charset="-52"/>
              </a:rPr>
              <a:t>BI</a:t>
            </a:r>
          </a:p>
          <a:p>
            <a:pPr marL="628650" lvl="1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800" dirty="0">
                <a:latin typeface="Qanelas" panose="020B0604020202020204" charset="-52"/>
              </a:rPr>
              <a:t>Специалисты по использованию </a:t>
            </a:r>
            <a:r>
              <a:rPr lang="ru-RU" sz="1800" dirty="0" err="1">
                <a:latin typeface="Qanelas" panose="020B0604020202020204" charset="-52"/>
              </a:rPr>
              <a:t>нейросетей</a:t>
            </a:r>
            <a:endParaRPr lang="ru-RU" sz="1800" b="1" dirty="0">
              <a:latin typeface="Qanelas" panose="00000500000000000000" pitchFamily="2" charset="-52"/>
              <a:cs typeface="Arial" panose="020B0604020202020204" pitchFamily="34" charset="0"/>
            </a:endParaRPr>
          </a:p>
          <a:p>
            <a:pPr>
              <a:buClr>
                <a:srgbClr val="F9B233"/>
              </a:buClr>
            </a:pPr>
            <a:r>
              <a:rPr lang="ru-RU" sz="1800" b="1" dirty="0">
                <a:latin typeface="Qanelas" panose="00000500000000000000" pitchFamily="2" charset="-52"/>
                <a:cs typeface="Arial" panose="020B0604020202020204" pitchFamily="34" charset="0"/>
              </a:rPr>
              <a:t>Сценарий обучения:</a:t>
            </a:r>
          </a:p>
          <a:p>
            <a:pPr marL="284400" lvl="2" indent="-285750">
              <a:buClrTx/>
              <a:buFont typeface="+mj-lt"/>
              <a:buAutoNum type="arabicPeriod"/>
            </a:pPr>
            <a:r>
              <a:rPr lang="ru-RU" sz="1800" dirty="0">
                <a:latin typeface="Qanelas" panose="00000500000000000000" pitchFamily="2" charset="-52"/>
                <a:cs typeface="Arial" panose="020B0604020202020204" pitchFamily="34" charset="0"/>
              </a:rPr>
              <a:t>Роль </a:t>
            </a:r>
            <a:r>
              <a:rPr lang="en-US" sz="1800" dirty="0">
                <a:latin typeface="Qanelas" panose="00000500000000000000" pitchFamily="2" charset="-52"/>
                <a:cs typeface="Arial" panose="020B0604020202020204" pitchFamily="34" charset="0"/>
              </a:rPr>
              <a:t>BI </a:t>
            </a:r>
            <a:r>
              <a:rPr lang="ru-RU" sz="1800" dirty="0">
                <a:latin typeface="Qanelas" panose="00000500000000000000" pitchFamily="2" charset="-52"/>
                <a:cs typeface="Arial" panose="020B0604020202020204" pitchFamily="34" charset="0"/>
              </a:rPr>
              <a:t>в современной экономике</a:t>
            </a:r>
          </a:p>
          <a:p>
            <a:pPr marL="284400" lvl="2" indent="-285750">
              <a:buClrTx/>
              <a:buFont typeface="+mj-lt"/>
              <a:buAutoNum type="arabicPeriod"/>
            </a:pPr>
            <a:r>
              <a:rPr lang="ru-RU" sz="1800" dirty="0">
                <a:latin typeface="Qanelas" panose="00000500000000000000" pitchFamily="2" charset="-52"/>
                <a:cs typeface="Arial" panose="020B0604020202020204" pitchFamily="34" charset="0"/>
              </a:rPr>
              <a:t>От исходных данных к системе поддержки принятия решений </a:t>
            </a:r>
          </a:p>
          <a:p>
            <a:pPr marL="284400" lvl="2" indent="-285750">
              <a:buClrTx/>
              <a:buFont typeface="+mj-lt"/>
              <a:buAutoNum type="arabicPeriod"/>
            </a:pPr>
            <a:r>
              <a:rPr lang="ru-RU" sz="1800" dirty="0">
                <a:latin typeface="Qanelas" panose="00000500000000000000" pitchFamily="2" charset="-52"/>
                <a:cs typeface="Arial" panose="020B0604020202020204" pitchFamily="34" charset="0"/>
              </a:rPr>
              <a:t>Аналитическая культура </a:t>
            </a:r>
          </a:p>
          <a:p>
            <a:pPr marL="284400" lvl="2" indent="-285750">
              <a:buClrTx/>
              <a:buFont typeface="+mj-lt"/>
              <a:buAutoNum type="arabicPeriod"/>
            </a:pPr>
            <a:r>
              <a:rPr lang="ru-RU" sz="1800" dirty="0">
                <a:latin typeface="Qanelas" panose="00000500000000000000" pitchFamily="2" charset="-52"/>
                <a:cs typeface="Arial" panose="020B0604020202020204" pitchFamily="34" charset="0"/>
              </a:rPr>
              <a:t>Цифровая трансформация </a:t>
            </a:r>
          </a:p>
          <a:p>
            <a:pPr marL="284400" lvl="2" indent="-285750">
              <a:buClrTx/>
              <a:buFont typeface="+mj-lt"/>
              <a:buAutoNum type="arabicPeriod"/>
            </a:pPr>
            <a:r>
              <a:rPr lang="ru-RU" sz="1800" dirty="0">
                <a:latin typeface="Qanelas" panose="00000500000000000000" pitchFamily="2" charset="-52"/>
                <a:cs typeface="Arial" panose="020B0604020202020204" pitchFamily="34" charset="0"/>
              </a:rPr>
              <a:t>Платформа </a:t>
            </a:r>
            <a:r>
              <a:rPr lang="en-US" sz="1800" dirty="0">
                <a:latin typeface="Qanelas" panose="00000500000000000000" pitchFamily="2" charset="-52"/>
                <a:cs typeface="Arial" panose="020B0604020202020204" pitchFamily="34" charset="0"/>
              </a:rPr>
              <a:t>OmegaBI </a:t>
            </a:r>
            <a:r>
              <a:rPr lang="ru-RU" sz="1800" dirty="0">
                <a:latin typeface="Qanelas" panose="00000500000000000000" pitchFamily="2" charset="-52"/>
                <a:cs typeface="Arial" panose="020B0604020202020204" pitchFamily="34" charset="0"/>
              </a:rPr>
              <a:t>– как базис для цифровой трансформации  </a:t>
            </a:r>
          </a:p>
          <a:p>
            <a:pPr marL="284400" lvl="2" indent="-285750">
              <a:buClrTx/>
              <a:buFont typeface="+mj-lt"/>
              <a:buAutoNum type="arabicPeriod"/>
            </a:pPr>
            <a:r>
              <a:rPr lang="ru-RU" sz="1800" dirty="0">
                <a:latin typeface="Qanelas" panose="00000500000000000000" pitchFamily="2" charset="-52"/>
                <a:cs typeface="Arial" panose="020B0604020202020204" pitchFamily="34" charset="0"/>
              </a:rPr>
              <a:t>Управление компанией на основе данных</a:t>
            </a:r>
          </a:p>
          <a:p>
            <a:pPr>
              <a:buClr>
                <a:srgbClr val="F9B233"/>
              </a:buClr>
            </a:pPr>
            <a:endParaRPr lang="ru-RU" sz="1800" b="1" dirty="0">
              <a:latin typeface="Qanelas" panose="00000500000000000000" pitchFamily="2" charset="-52"/>
              <a:cs typeface="Arial" panose="020B0604020202020204" pitchFamily="34" charset="0"/>
            </a:endParaRPr>
          </a:p>
          <a:p>
            <a:pPr>
              <a:buClr>
                <a:srgbClr val="F9B233"/>
              </a:buClr>
            </a:pPr>
            <a:endParaRPr lang="ru-RU" sz="1800" b="1" dirty="0">
              <a:latin typeface="Qanelas" panose="00000500000000000000" pitchFamily="2" charset="-52"/>
              <a:cs typeface="Arial" panose="020B0604020202020204" pitchFamily="34" charset="0"/>
            </a:endParaRPr>
          </a:p>
          <a:p>
            <a:pPr>
              <a:buClr>
                <a:srgbClr val="F9B233"/>
              </a:buClr>
            </a:pPr>
            <a:endParaRPr lang="ru-RU" sz="1800" b="1" dirty="0">
              <a:latin typeface="Qanelas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473" name="Google Shape;545;p68">
            <a:extLst>
              <a:ext uri="{FF2B5EF4-FFF2-40B4-BE49-F238E27FC236}">
                <a16:creationId xmlns:a16="http://schemas.microsoft.com/office/drawing/2014/main" id="{0B3C2031-C06B-44B8-8190-7BF75D23010B}"/>
              </a:ext>
            </a:extLst>
          </p:cNvPr>
          <p:cNvSpPr/>
          <p:nvPr/>
        </p:nvSpPr>
        <p:spPr>
          <a:xfrm>
            <a:off x="184728" y="905329"/>
            <a:ext cx="4892957" cy="417785"/>
          </a:xfrm>
          <a:prstGeom prst="rect">
            <a:avLst/>
          </a:prstGeom>
          <a:solidFill>
            <a:srgbClr val="211D4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  <a:latin typeface="Qanelas Bold" panose="00000800000000000000" charset="-52"/>
              </a:rPr>
              <a:t>СЦЕНАРИИ ПРИМЕНЕНИЯ В ОБУЧЕНИИ</a:t>
            </a:r>
          </a:p>
        </p:txBody>
      </p:sp>
      <p:sp>
        <p:nvSpPr>
          <p:cNvPr id="474" name="Прямоугольник 473">
            <a:extLst>
              <a:ext uri="{FF2B5EF4-FFF2-40B4-BE49-F238E27FC236}">
                <a16:creationId xmlns:a16="http://schemas.microsoft.com/office/drawing/2014/main" id="{FF085614-0754-4AAB-AB7C-0FE80B0A18C2}"/>
              </a:ext>
            </a:extLst>
          </p:cNvPr>
          <p:cNvSpPr/>
          <p:nvPr/>
        </p:nvSpPr>
        <p:spPr>
          <a:xfrm>
            <a:off x="1855417" y="5127257"/>
            <a:ext cx="6105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9B233"/>
              </a:buClr>
            </a:pPr>
            <a:r>
              <a:rPr lang="ru-RU" sz="1600" b="1" dirty="0">
                <a:latin typeface="Qanelas" panose="00000500000000000000" pitchFamily="2" charset="-52"/>
                <a:cs typeface="Arial" panose="020B0604020202020204" pitchFamily="34" charset="0"/>
              </a:rPr>
              <a:t>Эффект:</a:t>
            </a:r>
          </a:p>
          <a:p>
            <a:pPr marL="285750" indent="-285750">
              <a:buClr>
                <a:srgbClr val="F9B233"/>
              </a:buClr>
              <a:buFont typeface="Qanelas" panose="020B0604020202020204" charset="-52"/>
              <a:buChar char="►"/>
            </a:pPr>
            <a:r>
              <a:rPr lang="ru-RU" sz="1600" dirty="0">
                <a:latin typeface="Qanelas" panose="00000500000000000000" pitchFamily="2" charset="-52"/>
                <a:cs typeface="Arial" panose="020B0604020202020204" pitchFamily="34" charset="0"/>
              </a:rPr>
              <a:t>Привлекательность ВУЗа </a:t>
            </a:r>
            <a:endParaRPr lang="en-US" sz="1600" dirty="0">
              <a:latin typeface="Qanelas" panose="00000500000000000000" pitchFamily="2" charset="-52"/>
              <a:cs typeface="Arial" panose="020B0604020202020204" pitchFamily="34" charset="0"/>
            </a:endParaRPr>
          </a:p>
          <a:p>
            <a:pPr marL="285750" lvl="0" indent="-285750" defTabSz="685800">
              <a:buClr>
                <a:srgbClr val="F9B233"/>
              </a:buClr>
              <a:buFont typeface="Qanelas" panose="020B0604020202020204" charset="-52"/>
              <a:buChar char="►"/>
              <a:defRPr/>
            </a:pPr>
            <a:r>
              <a:rPr lang="ru-RU" sz="1600" kern="1200" dirty="0">
                <a:solidFill>
                  <a:schemeClr val="dk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Повышение качества  образования</a:t>
            </a:r>
          </a:p>
          <a:p>
            <a:pPr marL="285750" lvl="0" indent="-285750" defTabSz="685800">
              <a:buClr>
                <a:srgbClr val="F9B233"/>
              </a:buClr>
              <a:buFont typeface="Qanelas" panose="020B0604020202020204" charset="-52"/>
              <a:buChar char="►"/>
              <a:defRPr/>
            </a:pPr>
            <a:r>
              <a:rPr lang="en-US" sz="1600" kern="1200" dirty="0">
                <a:solidFill>
                  <a:schemeClr val="dk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IT-</a:t>
            </a:r>
            <a:r>
              <a:rPr lang="ru-RU" sz="1600" kern="1200" dirty="0">
                <a:solidFill>
                  <a:schemeClr val="dk1"/>
                </a:solidFill>
                <a:latin typeface="Qanelas" panose="00000500000000000000" pitchFamily="2" charset="-52"/>
                <a:cs typeface="Arial" panose="020B0604020202020204" pitchFamily="34" charset="0"/>
              </a:rPr>
              <a:t>сфера получает больше высококлассных специалистов</a:t>
            </a:r>
          </a:p>
        </p:txBody>
      </p:sp>
      <p:pic>
        <p:nvPicPr>
          <p:cNvPr id="475" name="Рисунок 474">
            <a:extLst>
              <a:ext uri="{FF2B5EF4-FFF2-40B4-BE49-F238E27FC236}">
                <a16:creationId xmlns:a16="http://schemas.microsoft.com/office/drawing/2014/main" id="{6D192313-C45B-4C8B-942F-AD4D9B1F7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19" y="6232400"/>
            <a:ext cx="732499" cy="272749"/>
          </a:xfrm>
          <a:prstGeom prst="rect">
            <a:avLst/>
          </a:prstGeom>
        </p:spPr>
      </p:pic>
      <p:grpSp>
        <p:nvGrpSpPr>
          <p:cNvPr id="476" name="Google Shape;1748;p30">
            <a:extLst>
              <a:ext uri="{FF2B5EF4-FFF2-40B4-BE49-F238E27FC236}">
                <a16:creationId xmlns:a16="http://schemas.microsoft.com/office/drawing/2014/main" id="{C6F9C5FE-0C01-41A0-840C-3EC158899A41}"/>
              </a:ext>
            </a:extLst>
          </p:cNvPr>
          <p:cNvGrpSpPr/>
          <p:nvPr/>
        </p:nvGrpSpPr>
        <p:grpSpPr>
          <a:xfrm>
            <a:off x="551371" y="5131740"/>
            <a:ext cx="1013975" cy="1135841"/>
            <a:chOff x="2181300" y="231400"/>
            <a:chExt cx="4262637" cy="4762499"/>
          </a:xfrm>
        </p:grpSpPr>
        <p:sp>
          <p:nvSpPr>
            <p:cNvPr id="477" name="Google Shape;1749;p30">
              <a:extLst>
                <a:ext uri="{FF2B5EF4-FFF2-40B4-BE49-F238E27FC236}">
                  <a16:creationId xmlns:a16="http://schemas.microsoft.com/office/drawing/2014/main" id="{2AFAD019-C983-4B1B-99DF-D67A708B0ADB}"/>
                </a:ext>
              </a:extLst>
            </p:cNvPr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1750;p30">
              <a:extLst>
                <a:ext uri="{FF2B5EF4-FFF2-40B4-BE49-F238E27FC236}">
                  <a16:creationId xmlns:a16="http://schemas.microsoft.com/office/drawing/2014/main" id="{5F0B8312-1F64-484F-AB46-D4866BF1E96D}"/>
                </a:ext>
              </a:extLst>
            </p:cNvPr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1751;p30">
              <a:extLst>
                <a:ext uri="{FF2B5EF4-FFF2-40B4-BE49-F238E27FC236}">
                  <a16:creationId xmlns:a16="http://schemas.microsoft.com/office/drawing/2014/main" id="{28DD8F6D-7BD9-4799-9F42-972EA0EBE0CE}"/>
                </a:ext>
              </a:extLst>
            </p:cNvPr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1752;p30">
              <a:extLst>
                <a:ext uri="{FF2B5EF4-FFF2-40B4-BE49-F238E27FC236}">
                  <a16:creationId xmlns:a16="http://schemas.microsoft.com/office/drawing/2014/main" id="{683E9E12-CC93-48BF-A941-CF71AB693D59}"/>
                </a:ext>
              </a:extLst>
            </p:cNvPr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1753;p30">
              <a:extLst>
                <a:ext uri="{FF2B5EF4-FFF2-40B4-BE49-F238E27FC236}">
                  <a16:creationId xmlns:a16="http://schemas.microsoft.com/office/drawing/2014/main" id="{0149AA8C-A98A-49B5-AA32-51590D4CDD8C}"/>
                </a:ext>
              </a:extLst>
            </p:cNvPr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1754;p30">
              <a:extLst>
                <a:ext uri="{FF2B5EF4-FFF2-40B4-BE49-F238E27FC236}">
                  <a16:creationId xmlns:a16="http://schemas.microsoft.com/office/drawing/2014/main" id="{16BFF6F7-F7F7-4540-83DA-8D5B28E8332C}"/>
                </a:ext>
              </a:extLst>
            </p:cNvPr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1755;p30">
              <a:extLst>
                <a:ext uri="{FF2B5EF4-FFF2-40B4-BE49-F238E27FC236}">
                  <a16:creationId xmlns:a16="http://schemas.microsoft.com/office/drawing/2014/main" id="{2AF329DE-217A-4E8B-B2D7-471535AB9F22}"/>
                </a:ext>
              </a:extLst>
            </p:cNvPr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1756;p30">
              <a:extLst>
                <a:ext uri="{FF2B5EF4-FFF2-40B4-BE49-F238E27FC236}">
                  <a16:creationId xmlns:a16="http://schemas.microsoft.com/office/drawing/2014/main" id="{DEAB763A-BDE0-4A4B-B112-F1822FE296A6}"/>
                </a:ext>
              </a:extLst>
            </p:cNvPr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1757;p30">
              <a:extLst>
                <a:ext uri="{FF2B5EF4-FFF2-40B4-BE49-F238E27FC236}">
                  <a16:creationId xmlns:a16="http://schemas.microsoft.com/office/drawing/2014/main" id="{38BB1930-B414-46BE-85CE-B969A443C6AC}"/>
                </a:ext>
              </a:extLst>
            </p:cNvPr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1758;p30">
              <a:extLst>
                <a:ext uri="{FF2B5EF4-FFF2-40B4-BE49-F238E27FC236}">
                  <a16:creationId xmlns:a16="http://schemas.microsoft.com/office/drawing/2014/main" id="{7D4BA034-74F7-44B8-AF7A-4F37AC2F46CE}"/>
                </a:ext>
              </a:extLst>
            </p:cNvPr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1759;p30">
              <a:extLst>
                <a:ext uri="{FF2B5EF4-FFF2-40B4-BE49-F238E27FC236}">
                  <a16:creationId xmlns:a16="http://schemas.microsoft.com/office/drawing/2014/main" id="{22EE7F51-1E30-4AD3-8836-75D52326BD79}"/>
                </a:ext>
              </a:extLst>
            </p:cNvPr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1760;p30">
              <a:extLst>
                <a:ext uri="{FF2B5EF4-FFF2-40B4-BE49-F238E27FC236}">
                  <a16:creationId xmlns:a16="http://schemas.microsoft.com/office/drawing/2014/main" id="{A307478E-12C4-497E-B0E3-6F949C3DB9C2}"/>
                </a:ext>
              </a:extLst>
            </p:cNvPr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1761;p30">
              <a:extLst>
                <a:ext uri="{FF2B5EF4-FFF2-40B4-BE49-F238E27FC236}">
                  <a16:creationId xmlns:a16="http://schemas.microsoft.com/office/drawing/2014/main" id="{C98EF6F6-8DA8-454B-9897-96BAEEEE8DE2}"/>
                </a:ext>
              </a:extLst>
            </p:cNvPr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1762;p30">
              <a:extLst>
                <a:ext uri="{FF2B5EF4-FFF2-40B4-BE49-F238E27FC236}">
                  <a16:creationId xmlns:a16="http://schemas.microsoft.com/office/drawing/2014/main" id="{81FDE7D3-2CE4-430D-A148-0A72902DD4D0}"/>
                </a:ext>
              </a:extLst>
            </p:cNvPr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1763;p30">
              <a:extLst>
                <a:ext uri="{FF2B5EF4-FFF2-40B4-BE49-F238E27FC236}">
                  <a16:creationId xmlns:a16="http://schemas.microsoft.com/office/drawing/2014/main" id="{188A615E-6E72-4574-96D4-2B90F207C7AB}"/>
                </a:ext>
              </a:extLst>
            </p:cNvPr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1764;p30">
              <a:extLst>
                <a:ext uri="{FF2B5EF4-FFF2-40B4-BE49-F238E27FC236}">
                  <a16:creationId xmlns:a16="http://schemas.microsoft.com/office/drawing/2014/main" id="{136E2738-F9CA-4222-97B6-ABCFBE1F88B7}"/>
                </a:ext>
              </a:extLst>
            </p:cNvPr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1765;p30">
              <a:extLst>
                <a:ext uri="{FF2B5EF4-FFF2-40B4-BE49-F238E27FC236}">
                  <a16:creationId xmlns:a16="http://schemas.microsoft.com/office/drawing/2014/main" id="{2D358A01-5EF8-4F66-871B-7D845723A411}"/>
                </a:ext>
              </a:extLst>
            </p:cNvPr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1766;p30">
              <a:extLst>
                <a:ext uri="{FF2B5EF4-FFF2-40B4-BE49-F238E27FC236}">
                  <a16:creationId xmlns:a16="http://schemas.microsoft.com/office/drawing/2014/main" id="{DE4E2B55-78FC-4912-A83C-25D460484968}"/>
                </a:ext>
              </a:extLst>
            </p:cNvPr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1767;p30">
              <a:extLst>
                <a:ext uri="{FF2B5EF4-FFF2-40B4-BE49-F238E27FC236}">
                  <a16:creationId xmlns:a16="http://schemas.microsoft.com/office/drawing/2014/main" id="{C9364759-84C3-4CFA-A628-120F5BC72338}"/>
                </a:ext>
              </a:extLst>
            </p:cNvPr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1768;p30">
              <a:extLst>
                <a:ext uri="{FF2B5EF4-FFF2-40B4-BE49-F238E27FC236}">
                  <a16:creationId xmlns:a16="http://schemas.microsoft.com/office/drawing/2014/main" id="{128FBDAA-05ED-400F-9284-8B7F7F85FD42}"/>
                </a:ext>
              </a:extLst>
            </p:cNvPr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1769;p30">
              <a:extLst>
                <a:ext uri="{FF2B5EF4-FFF2-40B4-BE49-F238E27FC236}">
                  <a16:creationId xmlns:a16="http://schemas.microsoft.com/office/drawing/2014/main" id="{ECCE453A-4C9B-4304-A3F1-6A4FF988ACA2}"/>
                </a:ext>
              </a:extLst>
            </p:cNvPr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1770;p30">
              <a:extLst>
                <a:ext uri="{FF2B5EF4-FFF2-40B4-BE49-F238E27FC236}">
                  <a16:creationId xmlns:a16="http://schemas.microsoft.com/office/drawing/2014/main" id="{959B60BA-4D99-4C17-9F1A-58D2F14B1BE2}"/>
                </a:ext>
              </a:extLst>
            </p:cNvPr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1771;p30">
              <a:extLst>
                <a:ext uri="{FF2B5EF4-FFF2-40B4-BE49-F238E27FC236}">
                  <a16:creationId xmlns:a16="http://schemas.microsoft.com/office/drawing/2014/main" id="{35B6A44A-3AAB-4620-A6EB-F3184A1FAD70}"/>
                </a:ext>
              </a:extLst>
            </p:cNvPr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1772;p30">
              <a:extLst>
                <a:ext uri="{FF2B5EF4-FFF2-40B4-BE49-F238E27FC236}">
                  <a16:creationId xmlns:a16="http://schemas.microsoft.com/office/drawing/2014/main" id="{30CE8629-C469-4082-9FD8-6566B80D283A}"/>
                </a:ext>
              </a:extLst>
            </p:cNvPr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1773;p30">
              <a:extLst>
                <a:ext uri="{FF2B5EF4-FFF2-40B4-BE49-F238E27FC236}">
                  <a16:creationId xmlns:a16="http://schemas.microsoft.com/office/drawing/2014/main" id="{61AD05FC-86E6-4D2D-BA34-58CCAB5D1422}"/>
                </a:ext>
              </a:extLst>
            </p:cNvPr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1774;p30">
              <a:extLst>
                <a:ext uri="{FF2B5EF4-FFF2-40B4-BE49-F238E27FC236}">
                  <a16:creationId xmlns:a16="http://schemas.microsoft.com/office/drawing/2014/main" id="{749A398F-AA64-4D69-B82E-B3A7BB8DF044}"/>
                </a:ext>
              </a:extLst>
            </p:cNvPr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1775;p30">
              <a:extLst>
                <a:ext uri="{FF2B5EF4-FFF2-40B4-BE49-F238E27FC236}">
                  <a16:creationId xmlns:a16="http://schemas.microsoft.com/office/drawing/2014/main" id="{11D597A7-77E4-42F2-ADE8-C0C36D8DE813}"/>
                </a:ext>
              </a:extLst>
            </p:cNvPr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1776;p30">
              <a:extLst>
                <a:ext uri="{FF2B5EF4-FFF2-40B4-BE49-F238E27FC236}">
                  <a16:creationId xmlns:a16="http://schemas.microsoft.com/office/drawing/2014/main" id="{322306F4-7BC3-464B-AD2B-2F32DA3D4184}"/>
                </a:ext>
              </a:extLst>
            </p:cNvPr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1777;p30">
              <a:extLst>
                <a:ext uri="{FF2B5EF4-FFF2-40B4-BE49-F238E27FC236}">
                  <a16:creationId xmlns:a16="http://schemas.microsoft.com/office/drawing/2014/main" id="{9F8CA06D-4F9C-4879-8D9D-84D5824ECF0F}"/>
                </a:ext>
              </a:extLst>
            </p:cNvPr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1778;p30">
              <a:extLst>
                <a:ext uri="{FF2B5EF4-FFF2-40B4-BE49-F238E27FC236}">
                  <a16:creationId xmlns:a16="http://schemas.microsoft.com/office/drawing/2014/main" id="{418E353A-893D-41A2-A137-79DE82B1239B}"/>
                </a:ext>
              </a:extLst>
            </p:cNvPr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1779;p30">
              <a:extLst>
                <a:ext uri="{FF2B5EF4-FFF2-40B4-BE49-F238E27FC236}">
                  <a16:creationId xmlns:a16="http://schemas.microsoft.com/office/drawing/2014/main" id="{19B0DDAD-E46A-409A-BCDA-3D56B7B2FBD6}"/>
                </a:ext>
              </a:extLst>
            </p:cNvPr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1780;p30">
              <a:extLst>
                <a:ext uri="{FF2B5EF4-FFF2-40B4-BE49-F238E27FC236}">
                  <a16:creationId xmlns:a16="http://schemas.microsoft.com/office/drawing/2014/main" id="{15865724-5BB4-4241-A13F-2E41E8A6F9F1}"/>
                </a:ext>
              </a:extLst>
            </p:cNvPr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1781;p30">
              <a:extLst>
                <a:ext uri="{FF2B5EF4-FFF2-40B4-BE49-F238E27FC236}">
                  <a16:creationId xmlns:a16="http://schemas.microsoft.com/office/drawing/2014/main" id="{3C2981A6-332D-4A9B-8009-4E9C467197FA}"/>
                </a:ext>
              </a:extLst>
            </p:cNvPr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1782;p30">
              <a:extLst>
                <a:ext uri="{FF2B5EF4-FFF2-40B4-BE49-F238E27FC236}">
                  <a16:creationId xmlns:a16="http://schemas.microsoft.com/office/drawing/2014/main" id="{4DC5434B-87C8-4002-A08B-AB0BA753958C}"/>
                </a:ext>
              </a:extLst>
            </p:cNvPr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1783;p30">
              <a:extLst>
                <a:ext uri="{FF2B5EF4-FFF2-40B4-BE49-F238E27FC236}">
                  <a16:creationId xmlns:a16="http://schemas.microsoft.com/office/drawing/2014/main" id="{C7820FC5-15C6-41AF-A4FE-71B847D0EC0A}"/>
                </a:ext>
              </a:extLst>
            </p:cNvPr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1784;p30">
              <a:extLst>
                <a:ext uri="{FF2B5EF4-FFF2-40B4-BE49-F238E27FC236}">
                  <a16:creationId xmlns:a16="http://schemas.microsoft.com/office/drawing/2014/main" id="{2D90631B-13E5-45C4-935D-541003439401}"/>
                </a:ext>
              </a:extLst>
            </p:cNvPr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1785;p30">
              <a:extLst>
                <a:ext uri="{FF2B5EF4-FFF2-40B4-BE49-F238E27FC236}">
                  <a16:creationId xmlns:a16="http://schemas.microsoft.com/office/drawing/2014/main" id="{E0ECE3D6-EBD9-4C69-BA37-9CA85C86A721}"/>
                </a:ext>
              </a:extLst>
            </p:cNvPr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1786;p30">
              <a:extLst>
                <a:ext uri="{FF2B5EF4-FFF2-40B4-BE49-F238E27FC236}">
                  <a16:creationId xmlns:a16="http://schemas.microsoft.com/office/drawing/2014/main" id="{B7AA04FC-61BB-47C9-96B4-C8FF6B74B5C7}"/>
                </a:ext>
              </a:extLst>
            </p:cNvPr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1787;p30">
              <a:extLst>
                <a:ext uri="{FF2B5EF4-FFF2-40B4-BE49-F238E27FC236}">
                  <a16:creationId xmlns:a16="http://schemas.microsoft.com/office/drawing/2014/main" id="{C89D558A-5A2E-4163-A872-8293265D3EA7}"/>
                </a:ext>
              </a:extLst>
            </p:cNvPr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667" name="Google Shape;1788;p30">
                <a:extLst>
                  <a:ext uri="{FF2B5EF4-FFF2-40B4-BE49-F238E27FC236}">
                    <a16:creationId xmlns:a16="http://schemas.microsoft.com/office/drawing/2014/main" id="{169FF143-6D9D-46B9-B666-5E9D2F24DFF4}"/>
                  </a:ext>
                </a:extLst>
              </p:cNvPr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1789;p30">
                <a:extLst>
                  <a:ext uri="{FF2B5EF4-FFF2-40B4-BE49-F238E27FC236}">
                    <a16:creationId xmlns:a16="http://schemas.microsoft.com/office/drawing/2014/main" id="{97C73ECD-E2AB-436F-AC9F-7DC1D7A34633}"/>
                  </a:ext>
                </a:extLst>
              </p:cNvPr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1790;p30">
                <a:extLst>
                  <a:ext uri="{FF2B5EF4-FFF2-40B4-BE49-F238E27FC236}">
                    <a16:creationId xmlns:a16="http://schemas.microsoft.com/office/drawing/2014/main" id="{39BF00BF-8C61-44C9-BB0C-8BEF08408DB5}"/>
                  </a:ext>
                </a:extLst>
              </p:cNvPr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1791;p30">
                <a:extLst>
                  <a:ext uri="{FF2B5EF4-FFF2-40B4-BE49-F238E27FC236}">
                    <a16:creationId xmlns:a16="http://schemas.microsoft.com/office/drawing/2014/main" id="{5B041254-409A-41A6-87B4-3358E4414123}"/>
                  </a:ext>
                </a:extLst>
              </p:cNvPr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1792;p30">
                <a:extLst>
                  <a:ext uri="{FF2B5EF4-FFF2-40B4-BE49-F238E27FC236}">
                    <a16:creationId xmlns:a16="http://schemas.microsoft.com/office/drawing/2014/main" id="{4807247C-5417-4785-A35B-0B907329730E}"/>
                  </a:ext>
                </a:extLst>
              </p:cNvPr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1793;p30">
                <a:extLst>
                  <a:ext uri="{FF2B5EF4-FFF2-40B4-BE49-F238E27FC236}">
                    <a16:creationId xmlns:a16="http://schemas.microsoft.com/office/drawing/2014/main" id="{B651DC45-FA40-4B1F-875A-26160B114B55}"/>
                  </a:ext>
                </a:extLst>
              </p:cNvPr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1794;p30">
                <a:extLst>
                  <a:ext uri="{FF2B5EF4-FFF2-40B4-BE49-F238E27FC236}">
                    <a16:creationId xmlns:a16="http://schemas.microsoft.com/office/drawing/2014/main" id="{672FC005-A862-48A6-983A-D7DDF65FB66C}"/>
                  </a:ext>
                </a:extLst>
              </p:cNvPr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1795;p30">
                <a:extLst>
                  <a:ext uri="{FF2B5EF4-FFF2-40B4-BE49-F238E27FC236}">
                    <a16:creationId xmlns:a16="http://schemas.microsoft.com/office/drawing/2014/main" id="{415F8640-4065-422E-AD1A-30DAFFCFAC40}"/>
                  </a:ext>
                </a:extLst>
              </p:cNvPr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1796;p30">
                <a:extLst>
                  <a:ext uri="{FF2B5EF4-FFF2-40B4-BE49-F238E27FC236}">
                    <a16:creationId xmlns:a16="http://schemas.microsoft.com/office/drawing/2014/main" id="{4195B51E-C5F8-45AF-8933-350156281496}"/>
                  </a:ext>
                </a:extLst>
              </p:cNvPr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1797;p30">
                <a:extLst>
                  <a:ext uri="{FF2B5EF4-FFF2-40B4-BE49-F238E27FC236}">
                    <a16:creationId xmlns:a16="http://schemas.microsoft.com/office/drawing/2014/main" id="{B2DC677D-0E88-4B36-BAF4-856FB17182CF}"/>
                  </a:ext>
                </a:extLst>
              </p:cNvPr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1798;p30">
                <a:extLst>
                  <a:ext uri="{FF2B5EF4-FFF2-40B4-BE49-F238E27FC236}">
                    <a16:creationId xmlns:a16="http://schemas.microsoft.com/office/drawing/2014/main" id="{653E1CF5-544C-48C1-B60A-415A4AC0E516}"/>
                  </a:ext>
                </a:extLst>
              </p:cNvPr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1799;p30">
                <a:extLst>
                  <a:ext uri="{FF2B5EF4-FFF2-40B4-BE49-F238E27FC236}">
                    <a16:creationId xmlns:a16="http://schemas.microsoft.com/office/drawing/2014/main" id="{7B1B3AED-52C6-4A1E-BEBB-9B9E31EE0CA5}"/>
                  </a:ext>
                </a:extLst>
              </p:cNvPr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1800;p30">
                <a:extLst>
                  <a:ext uri="{FF2B5EF4-FFF2-40B4-BE49-F238E27FC236}">
                    <a16:creationId xmlns:a16="http://schemas.microsoft.com/office/drawing/2014/main" id="{A28446FB-7E0D-450C-B8D8-F3C9BCD2AB1E}"/>
                  </a:ext>
                </a:extLst>
              </p:cNvPr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1801;p30">
                <a:extLst>
                  <a:ext uri="{FF2B5EF4-FFF2-40B4-BE49-F238E27FC236}">
                    <a16:creationId xmlns:a16="http://schemas.microsoft.com/office/drawing/2014/main" id="{323E1033-4F5C-48EA-BE2E-BB4C08CD777D}"/>
                  </a:ext>
                </a:extLst>
              </p:cNvPr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1802;p30">
                <a:extLst>
                  <a:ext uri="{FF2B5EF4-FFF2-40B4-BE49-F238E27FC236}">
                    <a16:creationId xmlns:a16="http://schemas.microsoft.com/office/drawing/2014/main" id="{D65C779F-24B4-4F00-8739-124410E74E1F}"/>
                  </a:ext>
                </a:extLst>
              </p:cNvPr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1803;p30">
                <a:extLst>
                  <a:ext uri="{FF2B5EF4-FFF2-40B4-BE49-F238E27FC236}">
                    <a16:creationId xmlns:a16="http://schemas.microsoft.com/office/drawing/2014/main" id="{D9ECB2CA-60E1-441C-9E7F-7FF3E55CDE40}"/>
                  </a:ext>
                </a:extLst>
              </p:cNvPr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1804;p30">
                <a:extLst>
                  <a:ext uri="{FF2B5EF4-FFF2-40B4-BE49-F238E27FC236}">
                    <a16:creationId xmlns:a16="http://schemas.microsoft.com/office/drawing/2014/main" id="{42ECBDB1-E25C-4E39-A658-87E647E73D4E}"/>
                  </a:ext>
                </a:extLst>
              </p:cNvPr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6" name="Google Shape;1805;p30">
              <a:extLst>
                <a:ext uri="{FF2B5EF4-FFF2-40B4-BE49-F238E27FC236}">
                  <a16:creationId xmlns:a16="http://schemas.microsoft.com/office/drawing/2014/main" id="{0FAA61C6-AFD6-4578-83FE-FB59F1FEBDF2}"/>
                </a:ext>
              </a:extLst>
            </p:cNvPr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651" name="Google Shape;1806;p30">
                <a:extLst>
                  <a:ext uri="{FF2B5EF4-FFF2-40B4-BE49-F238E27FC236}">
                    <a16:creationId xmlns:a16="http://schemas.microsoft.com/office/drawing/2014/main" id="{3DCAACC8-C543-4E92-9293-86B8BD12C965}"/>
                  </a:ext>
                </a:extLst>
              </p:cNvPr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1807;p30">
                <a:extLst>
                  <a:ext uri="{FF2B5EF4-FFF2-40B4-BE49-F238E27FC236}">
                    <a16:creationId xmlns:a16="http://schemas.microsoft.com/office/drawing/2014/main" id="{C2EF64DC-B6DD-488C-A4F7-8F208A49D29E}"/>
                  </a:ext>
                </a:extLst>
              </p:cNvPr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1808;p30">
                <a:extLst>
                  <a:ext uri="{FF2B5EF4-FFF2-40B4-BE49-F238E27FC236}">
                    <a16:creationId xmlns:a16="http://schemas.microsoft.com/office/drawing/2014/main" id="{125AA0B8-13E1-4B8C-80BF-EBF57D1A3C51}"/>
                  </a:ext>
                </a:extLst>
              </p:cNvPr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1809;p30">
                <a:extLst>
                  <a:ext uri="{FF2B5EF4-FFF2-40B4-BE49-F238E27FC236}">
                    <a16:creationId xmlns:a16="http://schemas.microsoft.com/office/drawing/2014/main" id="{56968ABE-3881-4EC9-894B-2AA7DE203D99}"/>
                  </a:ext>
                </a:extLst>
              </p:cNvPr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1810;p30">
                <a:extLst>
                  <a:ext uri="{FF2B5EF4-FFF2-40B4-BE49-F238E27FC236}">
                    <a16:creationId xmlns:a16="http://schemas.microsoft.com/office/drawing/2014/main" id="{FF709E27-C29C-4DDB-85DB-D2B502AA4B0D}"/>
                  </a:ext>
                </a:extLst>
              </p:cNvPr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1811;p30">
                <a:extLst>
                  <a:ext uri="{FF2B5EF4-FFF2-40B4-BE49-F238E27FC236}">
                    <a16:creationId xmlns:a16="http://schemas.microsoft.com/office/drawing/2014/main" id="{1D11AF37-F8FD-42D1-A8F0-72D7A1461E32}"/>
                  </a:ext>
                </a:extLst>
              </p:cNvPr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1812;p30">
                <a:extLst>
                  <a:ext uri="{FF2B5EF4-FFF2-40B4-BE49-F238E27FC236}">
                    <a16:creationId xmlns:a16="http://schemas.microsoft.com/office/drawing/2014/main" id="{B4A6EB94-99CD-4422-A070-4DA0D6326B10}"/>
                  </a:ext>
                </a:extLst>
              </p:cNvPr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1813;p30">
                <a:extLst>
                  <a:ext uri="{FF2B5EF4-FFF2-40B4-BE49-F238E27FC236}">
                    <a16:creationId xmlns:a16="http://schemas.microsoft.com/office/drawing/2014/main" id="{F00153A5-FB68-4F47-A544-47534A32F0F3}"/>
                  </a:ext>
                </a:extLst>
              </p:cNvPr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1814;p30">
                <a:extLst>
                  <a:ext uri="{FF2B5EF4-FFF2-40B4-BE49-F238E27FC236}">
                    <a16:creationId xmlns:a16="http://schemas.microsoft.com/office/drawing/2014/main" id="{AB1DFC9F-0FCC-428A-B424-205A9A19D89D}"/>
                  </a:ext>
                </a:extLst>
              </p:cNvPr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1815;p30">
                <a:extLst>
                  <a:ext uri="{FF2B5EF4-FFF2-40B4-BE49-F238E27FC236}">
                    <a16:creationId xmlns:a16="http://schemas.microsoft.com/office/drawing/2014/main" id="{E35530DC-1BE3-41F1-AC8A-02C546743CC5}"/>
                  </a:ext>
                </a:extLst>
              </p:cNvPr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1816;p30">
                <a:extLst>
                  <a:ext uri="{FF2B5EF4-FFF2-40B4-BE49-F238E27FC236}">
                    <a16:creationId xmlns:a16="http://schemas.microsoft.com/office/drawing/2014/main" id="{A89C066D-B143-4705-9E6D-339D90623280}"/>
                  </a:ext>
                </a:extLst>
              </p:cNvPr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1817;p30">
                <a:extLst>
                  <a:ext uri="{FF2B5EF4-FFF2-40B4-BE49-F238E27FC236}">
                    <a16:creationId xmlns:a16="http://schemas.microsoft.com/office/drawing/2014/main" id="{79CEE59A-061F-4F20-9725-62FD534FA859}"/>
                  </a:ext>
                </a:extLst>
              </p:cNvPr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1818;p30">
                <a:extLst>
                  <a:ext uri="{FF2B5EF4-FFF2-40B4-BE49-F238E27FC236}">
                    <a16:creationId xmlns:a16="http://schemas.microsoft.com/office/drawing/2014/main" id="{8F27D402-D352-4A09-99CC-02AB3AFD0D8E}"/>
                  </a:ext>
                </a:extLst>
              </p:cNvPr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1819;p30">
                <a:extLst>
                  <a:ext uri="{FF2B5EF4-FFF2-40B4-BE49-F238E27FC236}">
                    <a16:creationId xmlns:a16="http://schemas.microsoft.com/office/drawing/2014/main" id="{EAA39574-4BDD-4613-A748-1480D04CD38D}"/>
                  </a:ext>
                </a:extLst>
              </p:cNvPr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1820;p30">
                <a:extLst>
                  <a:ext uri="{FF2B5EF4-FFF2-40B4-BE49-F238E27FC236}">
                    <a16:creationId xmlns:a16="http://schemas.microsoft.com/office/drawing/2014/main" id="{BCF944FE-8E42-4CE0-9ECD-E4EE43FA0A4F}"/>
                  </a:ext>
                </a:extLst>
              </p:cNvPr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1821;p30">
                <a:extLst>
                  <a:ext uri="{FF2B5EF4-FFF2-40B4-BE49-F238E27FC236}">
                    <a16:creationId xmlns:a16="http://schemas.microsoft.com/office/drawing/2014/main" id="{127248DE-4512-40B4-B7B5-D4AE94F990AA}"/>
                  </a:ext>
                </a:extLst>
              </p:cNvPr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1822;p30">
              <a:extLst>
                <a:ext uri="{FF2B5EF4-FFF2-40B4-BE49-F238E27FC236}">
                  <a16:creationId xmlns:a16="http://schemas.microsoft.com/office/drawing/2014/main" id="{607132A0-EC0F-4B53-A14C-C9B6C4496F00}"/>
                </a:ext>
              </a:extLst>
            </p:cNvPr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635" name="Google Shape;1823;p30">
                <a:extLst>
                  <a:ext uri="{FF2B5EF4-FFF2-40B4-BE49-F238E27FC236}">
                    <a16:creationId xmlns:a16="http://schemas.microsoft.com/office/drawing/2014/main" id="{AFFE5DD2-21A9-42F3-9359-F47A1BB90C46}"/>
                  </a:ext>
                </a:extLst>
              </p:cNvPr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1824;p30">
                <a:extLst>
                  <a:ext uri="{FF2B5EF4-FFF2-40B4-BE49-F238E27FC236}">
                    <a16:creationId xmlns:a16="http://schemas.microsoft.com/office/drawing/2014/main" id="{A47822C2-5189-4907-B138-D0EB905D26FC}"/>
                  </a:ext>
                </a:extLst>
              </p:cNvPr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1825;p30">
                <a:extLst>
                  <a:ext uri="{FF2B5EF4-FFF2-40B4-BE49-F238E27FC236}">
                    <a16:creationId xmlns:a16="http://schemas.microsoft.com/office/drawing/2014/main" id="{91CF6280-63A2-40CA-A453-AC26721906B3}"/>
                  </a:ext>
                </a:extLst>
              </p:cNvPr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1826;p30">
                <a:extLst>
                  <a:ext uri="{FF2B5EF4-FFF2-40B4-BE49-F238E27FC236}">
                    <a16:creationId xmlns:a16="http://schemas.microsoft.com/office/drawing/2014/main" id="{A04D7446-6F9E-4E6D-B1F8-22E056F402F3}"/>
                  </a:ext>
                </a:extLst>
              </p:cNvPr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1827;p30">
                <a:extLst>
                  <a:ext uri="{FF2B5EF4-FFF2-40B4-BE49-F238E27FC236}">
                    <a16:creationId xmlns:a16="http://schemas.microsoft.com/office/drawing/2014/main" id="{28F1DA71-07E6-463E-BC76-B82916FE1F41}"/>
                  </a:ext>
                </a:extLst>
              </p:cNvPr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1828;p30">
                <a:extLst>
                  <a:ext uri="{FF2B5EF4-FFF2-40B4-BE49-F238E27FC236}">
                    <a16:creationId xmlns:a16="http://schemas.microsoft.com/office/drawing/2014/main" id="{46E8829F-555E-44B2-9CEF-282A3BBDE57F}"/>
                  </a:ext>
                </a:extLst>
              </p:cNvPr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1829;p30">
                <a:extLst>
                  <a:ext uri="{FF2B5EF4-FFF2-40B4-BE49-F238E27FC236}">
                    <a16:creationId xmlns:a16="http://schemas.microsoft.com/office/drawing/2014/main" id="{64E576BB-1AC8-453A-BBF0-D110D5B5FD93}"/>
                  </a:ext>
                </a:extLst>
              </p:cNvPr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1830;p30">
                <a:extLst>
                  <a:ext uri="{FF2B5EF4-FFF2-40B4-BE49-F238E27FC236}">
                    <a16:creationId xmlns:a16="http://schemas.microsoft.com/office/drawing/2014/main" id="{391C804E-61C2-48EA-B74E-C116E0905C9A}"/>
                  </a:ext>
                </a:extLst>
              </p:cNvPr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1831;p30">
                <a:extLst>
                  <a:ext uri="{FF2B5EF4-FFF2-40B4-BE49-F238E27FC236}">
                    <a16:creationId xmlns:a16="http://schemas.microsoft.com/office/drawing/2014/main" id="{5B1D7458-30BD-4D75-842F-641D0A860AE6}"/>
                  </a:ext>
                </a:extLst>
              </p:cNvPr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1832;p30">
                <a:extLst>
                  <a:ext uri="{FF2B5EF4-FFF2-40B4-BE49-F238E27FC236}">
                    <a16:creationId xmlns:a16="http://schemas.microsoft.com/office/drawing/2014/main" id="{3A4F0077-78EB-42C3-8E72-9534D41FBA8D}"/>
                  </a:ext>
                </a:extLst>
              </p:cNvPr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1833;p30">
                <a:extLst>
                  <a:ext uri="{FF2B5EF4-FFF2-40B4-BE49-F238E27FC236}">
                    <a16:creationId xmlns:a16="http://schemas.microsoft.com/office/drawing/2014/main" id="{C833513E-CF71-40F7-9E52-A5901E5B24B5}"/>
                  </a:ext>
                </a:extLst>
              </p:cNvPr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1834;p30">
                <a:extLst>
                  <a:ext uri="{FF2B5EF4-FFF2-40B4-BE49-F238E27FC236}">
                    <a16:creationId xmlns:a16="http://schemas.microsoft.com/office/drawing/2014/main" id="{BD9BCB4A-83E9-4E7A-84FD-60BD3E0B8947}"/>
                  </a:ext>
                </a:extLst>
              </p:cNvPr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1835;p30">
                <a:extLst>
                  <a:ext uri="{FF2B5EF4-FFF2-40B4-BE49-F238E27FC236}">
                    <a16:creationId xmlns:a16="http://schemas.microsoft.com/office/drawing/2014/main" id="{4A8FB8AE-14DA-4B20-833C-C5151715F376}"/>
                  </a:ext>
                </a:extLst>
              </p:cNvPr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1836;p30">
                <a:extLst>
                  <a:ext uri="{FF2B5EF4-FFF2-40B4-BE49-F238E27FC236}">
                    <a16:creationId xmlns:a16="http://schemas.microsoft.com/office/drawing/2014/main" id="{DE333B61-84D3-4084-92FF-F37C7F5EA793}"/>
                  </a:ext>
                </a:extLst>
              </p:cNvPr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1837;p30">
                <a:extLst>
                  <a:ext uri="{FF2B5EF4-FFF2-40B4-BE49-F238E27FC236}">
                    <a16:creationId xmlns:a16="http://schemas.microsoft.com/office/drawing/2014/main" id="{7226E62A-5EF3-4242-A209-8059D66EBC08}"/>
                  </a:ext>
                </a:extLst>
              </p:cNvPr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1838;p30">
                <a:extLst>
                  <a:ext uri="{FF2B5EF4-FFF2-40B4-BE49-F238E27FC236}">
                    <a16:creationId xmlns:a16="http://schemas.microsoft.com/office/drawing/2014/main" id="{55AD2944-11BF-448E-B20A-F432A06C3D3B}"/>
                  </a:ext>
                </a:extLst>
              </p:cNvPr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8" name="Google Shape;1839;p30">
              <a:extLst>
                <a:ext uri="{FF2B5EF4-FFF2-40B4-BE49-F238E27FC236}">
                  <a16:creationId xmlns:a16="http://schemas.microsoft.com/office/drawing/2014/main" id="{1390BFD9-2EB8-435F-B408-72E408F3852E}"/>
                </a:ext>
              </a:extLst>
            </p:cNvPr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619" name="Google Shape;1840;p30">
                <a:extLst>
                  <a:ext uri="{FF2B5EF4-FFF2-40B4-BE49-F238E27FC236}">
                    <a16:creationId xmlns:a16="http://schemas.microsoft.com/office/drawing/2014/main" id="{04A4D9EF-101B-4400-BC45-9ABD03A8CA6A}"/>
                  </a:ext>
                </a:extLst>
              </p:cNvPr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1841;p30">
                <a:extLst>
                  <a:ext uri="{FF2B5EF4-FFF2-40B4-BE49-F238E27FC236}">
                    <a16:creationId xmlns:a16="http://schemas.microsoft.com/office/drawing/2014/main" id="{6A596E94-46B7-4019-827C-427557981B82}"/>
                  </a:ext>
                </a:extLst>
              </p:cNvPr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1842;p30">
                <a:extLst>
                  <a:ext uri="{FF2B5EF4-FFF2-40B4-BE49-F238E27FC236}">
                    <a16:creationId xmlns:a16="http://schemas.microsoft.com/office/drawing/2014/main" id="{EDF2FA45-21E8-4A95-9033-4F9B2BA43479}"/>
                  </a:ext>
                </a:extLst>
              </p:cNvPr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1843;p30">
                <a:extLst>
                  <a:ext uri="{FF2B5EF4-FFF2-40B4-BE49-F238E27FC236}">
                    <a16:creationId xmlns:a16="http://schemas.microsoft.com/office/drawing/2014/main" id="{2D673962-2826-442D-B7E6-BBB8EC2500A4}"/>
                  </a:ext>
                </a:extLst>
              </p:cNvPr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1844;p30">
                <a:extLst>
                  <a:ext uri="{FF2B5EF4-FFF2-40B4-BE49-F238E27FC236}">
                    <a16:creationId xmlns:a16="http://schemas.microsoft.com/office/drawing/2014/main" id="{3E52E981-3F05-48BD-A36A-CDC5FBA90A73}"/>
                  </a:ext>
                </a:extLst>
              </p:cNvPr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1845;p30">
                <a:extLst>
                  <a:ext uri="{FF2B5EF4-FFF2-40B4-BE49-F238E27FC236}">
                    <a16:creationId xmlns:a16="http://schemas.microsoft.com/office/drawing/2014/main" id="{5EBB6CAC-961B-4578-901A-73BA618A9037}"/>
                  </a:ext>
                </a:extLst>
              </p:cNvPr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1846;p30">
                <a:extLst>
                  <a:ext uri="{FF2B5EF4-FFF2-40B4-BE49-F238E27FC236}">
                    <a16:creationId xmlns:a16="http://schemas.microsoft.com/office/drawing/2014/main" id="{9E8F329F-2456-4C12-969D-3C46D354A395}"/>
                  </a:ext>
                </a:extLst>
              </p:cNvPr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1847;p30">
                <a:extLst>
                  <a:ext uri="{FF2B5EF4-FFF2-40B4-BE49-F238E27FC236}">
                    <a16:creationId xmlns:a16="http://schemas.microsoft.com/office/drawing/2014/main" id="{2BA387C6-59E0-4C5E-90E2-4DFBBDE42E3F}"/>
                  </a:ext>
                </a:extLst>
              </p:cNvPr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1848;p30">
                <a:extLst>
                  <a:ext uri="{FF2B5EF4-FFF2-40B4-BE49-F238E27FC236}">
                    <a16:creationId xmlns:a16="http://schemas.microsoft.com/office/drawing/2014/main" id="{A340FD0C-B24C-4455-B692-05ACD826F3B9}"/>
                  </a:ext>
                </a:extLst>
              </p:cNvPr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1849;p30">
                <a:extLst>
                  <a:ext uri="{FF2B5EF4-FFF2-40B4-BE49-F238E27FC236}">
                    <a16:creationId xmlns:a16="http://schemas.microsoft.com/office/drawing/2014/main" id="{4292AFF8-6249-4A4C-9B4F-BB0D4A1C7F25}"/>
                  </a:ext>
                </a:extLst>
              </p:cNvPr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1850;p30">
                <a:extLst>
                  <a:ext uri="{FF2B5EF4-FFF2-40B4-BE49-F238E27FC236}">
                    <a16:creationId xmlns:a16="http://schemas.microsoft.com/office/drawing/2014/main" id="{315EFF4B-E97A-465C-9213-38D643EEE657}"/>
                  </a:ext>
                </a:extLst>
              </p:cNvPr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1851;p30">
                <a:extLst>
                  <a:ext uri="{FF2B5EF4-FFF2-40B4-BE49-F238E27FC236}">
                    <a16:creationId xmlns:a16="http://schemas.microsoft.com/office/drawing/2014/main" id="{445BB3F4-3EA2-4B6D-9603-8EAE8FA97209}"/>
                  </a:ext>
                </a:extLst>
              </p:cNvPr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1852;p30">
                <a:extLst>
                  <a:ext uri="{FF2B5EF4-FFF2-40B4-BE49-F238E27FC236}">
                    <a16:creationId xmlns:a16="http://schemas.microsoft.com/office/drawing/2014/main" id="{6F0F9EA0-9E94-47B9-BA4B-33AF3189730B}"/>
                  </a:ext>
                </a:extLst>
              </p:cNvPr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1853;p30">
                <a:extLst>
                  <a:ext uri="{FF2B5EF4-FFF2-40B4-BE49-F238E27FC236}">
                    <a16:creationId xmlns:a16="http://schemas.microsoft.com/office/drawing/2014/main" id="{F8447E97-01C0-489E-BCA6-B032A6252313}"/>
                  </a:ext>
                </a:extLst>
              </p:cNvPr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1854;p30">
                <a:extLst>
                  <a:ext uri="{FF2B5EF4-FFF2-40B4-BE49-F238E27FC236}">
                    <a16:creationId xmlns:a16="http://schemas.microsoft.com/office/drawing/2014/main" id="{4169C170-A154-4CA9-B933-E45110F0FCD9}"/>
                  </a:ext>
                </a:extLst>
              </p:cNvPr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1855;p30">
                <a:extLst>
                  <a:ext uri="{FF2B5EF4-FFF2-40B4-BE49-F238E27FC236}">
                    <a16:creationId xmlns:a16="http://schemas.microsoft.com/office/drawing/2014/main" id="{1B6D869F-A1D5-4BAC-9F7A-6D52D076324A}"/>
                  </a:ext>
                </a:extLst>
              </p:cNvPr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9" name="Google Shape;1856;p30">
              <a:extLst>
                <a:ext uri="{FF2B5EF4-FFF2-40B4-BE49-F238E27FC236}">
                  <a16:creationId xmlns:a16="http://schemas.microsoft.com/office/drawing/2014/main" id="{161E0C1B-5F40-45AE-85FF-5FDE10967BFA}"/>
                </a:ext>
              </a:extLst>
            </p:cNvPr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603" name="Google Shape;1857;p30">
                <a:extLst>
                  <a:ext uri="{FF2B5EF4-FFF2-40B4-BE49-F238E27FC236}">
                    <a16:creationId xmlns:a16="http://schemas.microsoft.com/office/drawing/2014/main" id="{7F26ECEE-F5BF-4C69-A929-17420FD6FAE3}"/>
                  </a:ext>
                </a:extLst>
              </p:cNvPr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1858;p30">
                <a:extLst>
                  <a:ext uri="{FF2B5EF4-FFF2-40B4-BE49-F238E27FC236}">
                    <a16:creationId xmlns:a16="http://schemas.microsoft.com/office/drawing/2014/main" id="{22C3079F-E483-4F9B-A5DB-7C0CC60D2FD7}"/>
                  </a:ext>
                </a:extLst>
              </p:cNvPr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1859;p30">
                <a:extLst>
                  <a:ext uri="{FF2B5EF4-FFF2-40B4-BE49-F238E27FC236}">
                    <a16:creationId xmlns:a16="http://schemas.microsoft.com/office/drawing/2014/main" id="{777D5D33-7FB2-43D1-8B63-17D59EA08431}"/>
                  </a:ext>
                </a:extLst>
              </p:cNvPr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1860;p30">
                <a:extLst>
                  <a:ext uri="{FF2B5EF4-FFF2-40B4-BE49-F238E27FC236}">
                    <a16:creationId xmlns:a16="http://schemas.microsoft.com/office/drawing/2014/main" id="{03309440-EC91-4338-A85F-954DB141E1D8}"/>
                  </a:ext>
                </a:extLst>
              </p:cNvPr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1861;p30">
                <a:extLst>
                  <a:ext uri="{FF2B5EF4-FFF2-40B4-BE49-F238E27FC236}">
                    <a16:creationId xmlns:a16="http://schemas.microsoft.com/office/drawing/2014/main" id="{F7D2ABF4-5113-4AC5-AAC6-8C8FA0248569}"/>
                  </a:ext>
                </a:extLst>
              </p:cNvPr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1862;p30">
                <a:extLst>
                  <a:ext uri="{FF2B5EF4-FFF2-40B4-BE49-F238E27FC236}">
                    <a16:creationId xmlns:a16="http://schemas.microsoft.com/office/drawing/2014/main" id="{16C592E2-2795-44E8-A0A4-91EF6DFEA5B4}"/>
                  </a:ext>
                </a:extLst>
              </p:cNvPr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1863;p30">
                <a:extLst>
                  <a:ext uri="{FF2B5EF4-FFF2-40B4-BE49-F238E27FC236}">
                    <a16:creationId xmlns:a16="http://schemas.microsoft.com/office/drawing/2014/main" id="{91B51B29-4B22-4700-9FBA-D83F1FE9BCFB}"/>
                  </a:ext>
                </a:extLst>
              </p:cNvPr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1864;p30">
                <a:extLst>
                  <a:ext uri="{FF2B5EF4-FFF2-40B4-BE49-F238E27FC236}">
                    <a16:creationId xmlns:a16="http://schemas.microsoft.com/office/drawing/2014/main" id="{1DF02E80-5361-4A47-B332-F6A51B79BAE3}"/>
                  </a:ext>
                </a:extLst>
              </p:cNvPr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1865;p30">
                <a:extLst>
                  <a:ext uri="{FF2B5EF4-FFF2-40B4-BE49-F238E27FC236}">
                    <a16:creationId xmlns:a16="http://schemas.microsoft.com/office/drawing/2014/main" id="{AD5C7442-D578-4B3A-9DCB-AA26A2E12E43}"/>
                  </a:ext>
                </a:extLst>
              </p:cNvPr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1866;p30">
                <a:extLst>
                  <a:ext uri="{FF2B5EF4-FFF2-40B4-BE49-F238E27FC236}">
                    <a16:creationId xmlns:a16="http://schemas.microsoft.com/office/drawing/2014/main" id="{170715F5-0BD9-40E7-81AA-97355EF41952}"/>
                  </a:ext>
                </a:extLst>
              </p:cNvPr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1867;p30">
                <a:extLst>
                  <a:ext uri="{FF2B5EF4-FFF2-40B4-BE49-F238E27FC236}">
                    <a16:creationId xmlns:a16="http://schemas.microsoft.com/office/drawing/2014/main" id="{DAE56868-16F6-43FC-9B6D-ED39DCFE42F9}"/>
                  </a:ext>
                </a:extLst>
              </p:cNvPr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1868;p30">
                <a:extLst>
                  <a:ext uri="{FF2B5EF4-FFF2-40B4-BE49-F238E27FC236}">
                    <a16:creationId xmlns:a16="http://schemas.microsoft.com/office/drawing/2014/main" id="{FF1B05BF-A265-4CF4-9016-850BAD0F0EE3}"/>
                  </a:ext>
                </a:extLst>
              </p:cNvPr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1869;p30">
                <a:extLst>
                  <a:ext uri="{FF2B5EF4-FFF2-40B4-BE49-F238E27FC236}">
                    <a16:creationId xmlns:a16="http://schemas.microsoft.com/office/drawing/2014/main" id="{9E10C995-742C-409F-ABE5-49960E805DC0}"/>
                  </a:ext>
                </a:extLst>
              </p:cNvPr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1870;p30">
                <a:extLst>
                  <a:ext uri="{FF2B5EF4-FFF2-40B4-BE49-F238E27FC236}">
                    <a16:creationId xmlns:a16="http://schemas.microsoft.com/office/drawing/2014/main" id="{9F018C39-F44E-4484-A889-6D2E8ED71439}"/>
                  </a:ext>
                </a:extLst>
              </p:cNvPr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1871;p30">
                <a:extLst>
                  <a:ext uri="{FF2B5EF4-FFF2-40B4-BE49-F238E27FC236}">
                    <a16:creationId xmlns:a16="http://schemas.microsoft.com/office/drawing/2014/main" id="{0D738B6D-5F7A-428A-B0E9-7FD0263E4822}"/>
                  </a:ext>
                </a:extLst>
              </p:cNvPr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1872;p30">
                <a:extLst>
                  <a:ext uri="{FF2B5EF4-FFF2-40B4-BE49-F238E27FC236}">
                    <a16:creationId xmlns:a16="http://schemas.microsoft.com/office/drawing/2014/main" id="{9364EC8F-145C-480D-89EB-3A687E161663}"/>
                  </a:ext>
                </a:extLst>
              </p:cNvPr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1873;p30">
              <a:extLst>
                <a:ext uri="{FF2B5EF4-FFF2-40B4-BE49-F238E27FC236}">
                  <a16:creationId xmlns:a16="http://schemas.microsoft.com/office/drawing/2014/main" id="{B1CA90C1-33F2-4DC6-802B-59F0940220B8}"/>
                </a:ext>
              </a:extLst>
            </p:cNvPr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586" name="Google Shape;1874;p30">
                <a:extLst>
                  <a:ext uri="{FF2B5EF4-FFF2-40B4-BE49-F238E27FC236}">
                    <a16:creationId xmlns:a16="http://schemas.microsoft.com/office/drawing/2014/main" id="{97BAF115-CF07-4895-B7F9-DAE1C7CFCA89}"/>
                  </a:ext>
                </a:extLst>
              </p:cNvPr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1875;p30">
                <a:extLst>
                  <a:ext uri="{FF2B5EF4-FFF2-40B4-BE49-F238E27FC236}">
                    <a16:creationId xmlns:a16="http://schemas.microsoft.com/office/drawing/2014/main" id="{DBF881B6-69F1-4465-9B4C-8504244CBC2A}"/>
                  </a:ext>
                </a:extLst>
              </p:cNvPr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1876;p30">
                <a:extLst>
                  <a:ext uri="{FF2B5EF4-FFF2-40B4-BE49-F238E27FC236}">
                    <a16:creationId xmlns:a16="http://schemas.microsoft.com/office/drawing/2014/main" id="{E62F8D8B-C783-4A9E-B00B-0A91F4AA507A}"/>
                  </a:ext>
                </a:extLst>
              </p:cNvPr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1877;p30">
                <a:extLst>
                  <a:ext uri="{FF2B5EF4-FFF2-40B4-BE49-F238E27FC236}">
                    <a16:creationId xmlns:a16="http://schemas.microsoft.com/office/drawing/2014/main" id="{C0A7D234-3C9F-44D2-90FE-7BCC85B112BC}"/>
                  </a:ext>
                </a:extLst>
              </p:cNvPr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1878;p30">
                <a:extLst>
                  <a:ext uri="{FF2B5EF4-FFF2-40B4-BE49-F238E27FC236}">
                    <a16:creationId xmlns:a16="http://schemas.microsoft.com/office/drawing/2014/main" id="{CC07DAFC-3C5E-4AEF-B477-FA59E6CD85B9}"/>
                  </a:ext>
                </a:extLst>
              </p:cNvPr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1879;p30">
                <a:extLst>
                  <a:ext uri="{FF2B5EF4-FFF2-40B4-BE49-F238E27FC236}">
                    <a16:creationId xmlns:a16="http://schemas.microsoft.com/office/drawing/2014/main" id="{D1E54050-DA8C-406E-8FE2-CC451BA884E3}"/>
                  </a:ext>
                </a:extLst>
              </p:cNvPr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1880;p30">
                <a:extLst>
                  <a:ext uri="{FF2B5EF4-FFF2-40B4-BE49-F238E27FC236}">
                    <a16:creationId xmlns:a16="http://schemas.microsoft.com/office/drawing/2014/main" id="{BA391994-913D-46E8-8B67-1F8E81E8B8BD}"/>
                  </a:ext>
                </a:extLst>
              </p:cNvPr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1881;p30">
                <a:extLst>
                  <a:ext uri="{FF2B5EF4-FFF2-40B4-BE49-F238E27FC236}">
                    <a16:creationId xmlns:a16="http://schemas.microsoft.com/office/drawing/2014/main" id="{838B792C-20D1-4881-B4CD-E6DD4D0DD98D}"/>
                  </a:ext>
                </a:extLst>
              </p:cNvPr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1882;p30">
                <a:extLst>
                  <a:ext uri="{FF2B5EF4-FFF2-40B4-BE49-F238E27FC236}">
                    <a16:creationId xmlns:a16="http://schemas.microsoft.com/office/drawing/2014/main" id="{02C89791-38CD-460B-832B-6776CE3AC705}"/>
                  </a:ext>
                </a:extLst>
              </p:cNvPr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1883;p30">
                <a:extLst>
                  <a:ext uri="{FF2B5EF4-FFF2-40B4-BE49-F238E27FC236}">
                    <a16:creationId xmlns:a16="http://schemas.microsoft.com/office/drawing/2014/main" id="{20CC98DC-0359-45FA-B242-13945AEDA1DC}"/>
                  </a:ext>
                </a:extLst>
              </p:cNvPr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1884;p30">
                <a:extLst>
                  <a:ext uri="{FF2B5EF4-FFF2-40B4-BE49-F238E27FC236}">
                    <a16:creationId xmlns:a16="http://schemas.microsoft.com/office/drawing/2014/main" id="{1C31CF90-3206-44AC-A0D4-3CCA7D8740D7}"/>
                  </a:ext>
                </a:extLst>
              </p:cNvPr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1885;p30">
                <a:extLst>
                  <a:ext uri="{FF2B5EF4-FFF2-40B4-BE49-F238E27FC236}">
                    <a16:creationId xmlns:a16="http://schemas.microsoft.com/office/drawing/2014/main" id="{01A6C872-CC1E-4568-93CB-A1868C181F37}"/>
                  </a:ext>
                </a:extLst>
              </p:cNvPr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1886;p30">
                <a:extLst>
                  <a:ext uri="{FF2B5EF4-FFF2-40B4-BE49-F238E27FC236}">
                    <a16:creationId xmlns:a16="http://schemas.microsoft.com/office/drawing/2014/main" id="{36DC329A-CB44-437A-B0CB-A65143C28BB3}"/>
                  </a:ext>
                </a:extLst>
              </p:cNvPr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1887;p30">
                <a:extLst>
                  <a:ext uri="{FF2B5EF4-FFF2-40B4-BE49-F238E27FC236}">
                    <a16:creationId xmlns:a16="http://schemas.microsoft.com/office/drawing/2014/main" id="{CBBD73CD-1A8C-48B4-8048-69F422AA7C31}"/>
                  </a:ext>
                </a:extLst>
              </p:cNvPr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1888;p30">
                <a:extLst>
                  <a:ext uri="{FF2B5EF4-FFF2-40B4-BE49-F238E27FC236}">
                    <a16:creationId xmlns:a16="http://schemas.microsoft.com/office/drawing/2014/main" id="{E8DA282F-873A-4F1A-A38D-B5AD9DAE1707}"/>
                  </a:ext>
                </a:extLst>
              </p:cNvPr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1889;p30">
                <a:extLst>
                  <a:ext uri="{FF2B5EF4-FFF2-40B4-BE49-F238E27FC236}">
                    <a16:creationId xmlns:a16="http://schemas.microsoft.com/office/drawing/2014/main" id="{10DA1FC2-43CA-4628-ADD6-CA0BCC594A76}"/>
                  </a:ext>
                </a:extLst>
              </p:cNvPr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1890;p30">
                <a:extLst>
                  <a:ext uri="{FF2B5EF4-FFF2-40B4-BE49-F238E27FC236}">
                    <a16:creationId xmlns:a16="http://schemas.microsoft.com/office/drawing/2014/main" id="{073BC32D-A2EA-4681-B78F-C406E2201412}"/>
                  </a:ext>
                </a:extLst>
              </p:cNvPr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1" name="Google Shape;1891;p30">
              <a:extLst>
                <a:ext uri="{FF2B5EF4-FFF2-40B4-BE49-F238E27FC236}">
                  <a16:creationId xmlns:a16="http://schemas.microsoft.com/office/drawing/2014/main" id="{4555D946-DDAD-48C7-9239-4361A6F04880}"/>
                </a:ext>
              </a:extLst>
            </p:cNvPr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570" name="Google Shape;1892;p30">
                <a:extLst>
                  <a:ext uri="{FF2B5EF4-FFF2-40B4-BE49-F238E27FC236}">
                    <a16:creationId xmlns:a16="http://schemas.microsoft.com/office/drawing/2014/main" id="{D899BE48-7784-4CA5-9277-9664145B153B}"/>
                  </a:ext>
                </a:extLst>
              </p:cNvPr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1893;p30">
                <a:extLst>
                  <a:ext uri="{FF2B5EF4-FFF2-40B4-BE49-F238E27FC236}">
                    <a16:creationId xmlns:a16="http://schemas.microsoft.com/office/drawing/2014/main" id="{5218EECF-85A5-4227-BBFA-08144A92529A}"/>
                  </a:ext>
                </a:extLst>
              </p:cNvPr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1894;p30">
                <a:extLst>
                  <a:ext uri="{FF2B5EF4-FFF2-40B4-BE49-F238E27FC236}">
                    <a16:creationId xmlns:a16="http://schemas.microsoft.com/office/drawing/2014/main" id="{4310D723-09C2-4E77-8CB7-BB40B39F79CD}"/>
                  </a:ext>
                </a:extLst>
              </p:cNvPr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1895;p30">
                <a:extLst>
                  <a:ext uri="{FF2B5EF4-FFF2-40B4-BE49-F238E27FC236}">
                    <a16:creationId xmlns:a16="http://schemas.microsoft.com/office/drawing/2014/main" id="{BB50A49F-0D68-4EE0-9A07-E9C17CA5E053}"/>
                  </a:ext>
                </a:extLst>
              </p:cNvPr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1896;p30">
                <a:extLst>
                  <a:ext uri="{FF2B5EF4-FFF2-40B4-BE49-F238E27FC236}">
                    <a16:creationId xmlns:a16="http://schemas.microsoft.com/office/drawing/2014/main" id="{25802342-6F4F-45D3-9F8E-0B9394F4E98E}"/>
                  </a:ext>
                </a:extLst>
              </p:cNvPr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1897;p30">
                <a:extLst>
                  <a:ext uri="{FF2B5EF4-FFF2-40B4-BE49-F238E27FC236}">
                    <a16:creationId xmlns:a16="http://schemas.microsoft.com/office/drawing/2014/main" id="{D836EDC5-0B7C-4E81-ADBA-6C0EA315B494}"/>
                  </a:ext>
                </a:extLst>
              </p:cNvPr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1898;p30">
                <a:extLst>
                  <a:ext uri="{FF2B5EF4-FFF2-40B4-BE49-F238E27FC236}">
                    <a16:creationId xmlns:a16="http://schemas.microsoft.com/office/drawing/2014/main" id="{C1204CEA-6C8C-42B9-94AB-F15C897D019D}"/>
                  </a:ext>
                </a:extLst>
              </p:cNvPr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1899;p30">
                <a:extLst>
                  <a:ext uri="{FF2B5EF4-FFF2-40B4-BE49-F238E27FC236}">
                    <a16:creationId xmlns:a16="http://schemas.microsoft.com/office/drawing/2014/main" id="{D5DF7FBC-C96B-4AA0-B46B-B1A042D6752A}"/>
                  </a:ext>
                </a:extLst>
              </p:cNvPr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1900;p30">
                <a:extLst>
                  <a:ext uri="{FF2B5EF4-FFF2-40B4-BE49-F238E27FC236}">
                    <a16:creationId xmlns:a16="http://schemas.microsoft.com/office/drawing/2014/main" id="{C6DB1E05-7BAB-40BC-ADF5-5C82B88981A9}"/>
                  </a:ext>
                </a:extLst>
              </p:cNvPr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1901;p30">
                <a:extLst>
                  <a:ext uri="{FF2B5EF4-FFF2-40B4-BE49-F238E27FC236}">
                    <a16:creationId xmlns:a16="http://schemas.microsoft.com/office/drawing/2014/main" id="{1902B153-3400-4C1A-97BF-21AB7D7889EA}"/>
                  </a:ext>
                </a:extLst>
              </p:cNvPr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1902;p30">
                <a:extLst>
                  <a:ext uri="{FF2B5EF4-FFF2-40B4-BE49-F238E27FC236}">
                    <a16:creationId xmlns:a16="http://schemas.microsoft.com/office/drawing/2014/main" id="{CC8427E7-A0EC-4984-A5B3-2935E29A5C21}"/>
                  </a:ext>
                </a:extLst>
              </p:cNvPr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1903;p30">
                <a:extLst>
                  <a:ext uri="{FF2B5EF4-FFF2-40B4-BE49-F238E27FC236}">
                    <a16:creationId xmlns:a16="http://schemas.microsoft.com/office/drawing/2014/main" id="{D70D9532-C46C-428C-9D93-9577080DC659}"/>
                  </a:ext>
                </a:extLst>
              </p:cNvPr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1904;p30">
                <a:extLst>
                  <a:ext uri="{FF2B5EF4-FFF2-40B4-BE49-F238E27FC236}">
                    <a16:creationId xmlns:a16="http://schemas.microsoft.com/office/drawing/2014/main" id="{C04EC557-056C-417E-9D4D-15EA59ED7760}"/>
                  </a:ext>
                </a:extLst>
              </p:cNvPr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1905;p30">
                <a:extLst>
                  <a:ext uri="{FF2B5EF4-FFF2-40B4-BE49-F238E27FC236}">
                    <a16:creationId xmlns:a16="http://schemas.microsoft.com/office/drawing/2014/main" id="{C3DFC495-F1F2-4F00-841D-88A3121A5F17}"/>
                  </a:ext>
                </a:extLst>
              </p:cNvPr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1906;p30">
                <a:extLst>
                  <a:ext uri="{FF2B5EF4-FFF2-40B4-BE49-F238E27FC236}">
                    <a16:creationId xmlns:a16="http://schemas.microsoft.com/office/drawing/2014/main" id="{CE41A8B8-0228-489C-B658-E423D777A6AB}"/>
                  </a:ext>
                </a:extLst>
              </p:cNvPr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1907;p30">
                <a:extLst>
                  <a:ext uri="{FF2B5EF4-FFF2-40B4-BE49-F238E27FC236}">
                    <a16:creationId xmlns:a16="http://schemas.microsoft.com/office/drawing/2014/main" id="{994E2CC6-776A-4FF1-A596-B74807439CA0}"/>
                  </a:ext>
                </a:extLst>
              </p:cNvPr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2" name="Google Shape;1908;p30">
              <a:extLst>
                <a:ext uri="{FF2B5EF4-FFF2-40B4-BE49-F238E27FC236}">
                  <a16:creationId xmlns:a16="http://schemas.microsoft.com/office/drawing/2014/main" id="{C5727BAD-49FF-48BB-8FA6-465407FBA7DC}"/>
                </a:ext>
              </a:extLst>
            </p:cNvPr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553" name="Google Shape;1909;p30">
                <a:extLst>
                  <a:ext uri="{FF2B5EF4-FFF2-40B4-BE49-F238E27FC236}">
                    <a16:creationId xmlns:a16="http://schemas.microsoft.com/office/drawing/2014/main" id="{673F20FE-6C99-4356-8DBE-3A2506B80721}"/>
                  </a:ext>
                </a:extLst>
              </p:cNvPr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1910;p30">
                <a:extLst>
                  <a:ext uri="{FF2B5EF4-FFF2-40B4-BE49-F238E27FC236}">
                    <a16:creationId xmlns:a16="http://schemas.microsoft.com/office/drawing/2014/main" id="{E10416E1-DDCD-4CC7-9BEA-2ECC756C6B35}"/>
                  </a:ext>
                </a:extLst>
              </p:cNvPr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1911;p30">
                <a:extLst>
                  <a:ext uri="{FF2B5EF4-FFF2-40B4-BE49-F238E27FC236}">
                    <a16:creationId xmlns:a16="http://schemas.microsoft.com/office/drawing/2014/main" id="{35FD45CB-6EA2-40D0-996C-B4DBFAD80B90}"/>
                  </a:ext>
                </a:extLst>
              </p:cNvPr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1912;p30">
                <a:extLst>
                  <a:ext uri="{FF2B5EF4-FFF2-40B4-BE49-F238E27FC236}">
                    <a16:creationId xmlns:a16="http://schemas.microsoft.com/office/drawing/2014/main" id="{7E804DB9-5E8E-4F30-B9C2-9B5FE2A70EF4}"/>
                  </a:ext>
                </a:extLst>
              </p:cNvPr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1913;p30">
                <a:extLst>
                  <a:ext uri="{FF2B5EF4-FFF2-40B4-BE49-F238E27FC236}">
                    <a16:creationId xmlns:a16="http://schemas.microsoft.com/office/drawing/2014/main" id="{A7337A1B-455F-4808-B41D-A62E07868502}"/>
                  </a:ext>
                </a:extLst>
              </p:cNvPr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1914;p30">
                <a:extLst>
                  <a:ext uri="{FF2B5EF4-FFF2-40B4-BE49-F238E27FC236}">
                    <a16:creationId xmlns:a16="http://schemas.microsoft.com/office/drawing/2014/main" id="{7AEC335A-3326-43C1-A690-AF0872EF7A27}"/>
                  </a:ext>
                </a:extLst>
              </p:cNvPr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1915;p30">
                <a:extLst>
                  <a:ext uri="{FF2B5EF4-FFF2-40B4-BE49-F238E27FC236}">
                    <a16:creationId xmlns:a16="http://schemas.microsoft.com/office/drawing/2014/main" id="{7225132E-89D0-4F43-8306-34386B3A5FE4}"/>
                  </a:ext>
                </a:extLst>
              </p:cNvPr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1916;p30">
                <a:extLst>
                  <a:ext uri="{FF2B5EF4-FFF2-40B4-BE49-F238E27FC236}">
                    <a16:creationId xmlns:a16="http://schemas.microsoft.com/office/drawing/2014/main" id="{B359C11D-8F6C-488B-882F-C7FB309CB735}"/>
                  </a:ext>
                </a:extLst>
              </p:cNvPr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1917;p30">
                <a:extLst>
                  <a:ext uri="{FF2B5EF4-FFF2-40B4-BE49-F238E27FC236}">
                    <a16:creationId xmlns:a16="http://schemas.microsoft.com/office/drawing/2014/main" id="{019101D5-EE2D-491D-9706-01EF45D766B3}"/>
                  </a:ext>
                </a:extLst>
              </p:cNvPr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1918;p30">
                <a:extLst>
                  <a:ext uri="{FF2B5EF4-FFF2-40B4-BE49-F238E27FC236}">
                    <a16:creationId xmlns:a16="http://schemas.microsoft.com/office/drawing/2014/main" id="{E4CC4C86-8831-43B3-A9CD-1B1E8F9917B5}"/>
                  </a:ext>
                </a:extLst>
              </p:cNvPr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1919;p30">
                <a:extLst>
                  <a:ext uri="{FF2B5EF4-FFF2-40B4-BE49-F238E27FC236}">
                    <a16:creationId xmlns:a16="http://schemas.microsoft.com/office/drawing/2014/main" id="{A1025261-40E5-4DE4-9F54-920DC01D5438}"/>
                  </a:ext>
                </a:extLst>
              </p:cNvPr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1920;p30">
                <a:extLst>
                  <a:ext uri="{FF2B5EF4-FFF2-40B4-BE49-F238E27FC236}">
                    <a16:creationId xmlns:a16="http://schemas.microsoft.com/office/drawing/2014/main" id="{D22703E4-943E-4985-B1EC-9646363006FE}"/>
                  </a:ext>
                </a:extLst>
              </p:cNvPr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1921;p30">
                <a:extLst>
                  <a:ext uri="{FF2B5EF4-FFF2-40B4-BE49-F238E27FC236}">
                    <a16:creationId xmlns:a16="http://schemas.microsoft.com/office/drawing/2014/main" id="{0CB50E3C-95A2-4E6B-9387-A801DF5BA801}"/>
                  </a:ext>
                </a:extLst>
              </p:cNvPr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1922;p30">
                <a:extLst>
                  <a:ext uri="{FF2B5EF4-FFF2-40B4-BE49-F238E27FC236}">
                    <a16:creationId xmlns:a16="http://schemas.microsoft.com/office/drawing/2014/main" id="{273206D6-9F4B-438D-A2F6-F65C0259473F}"/>
                  </a:ext>
                </a:extLst>
              </p:cNvPr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1923;p30">
                <a:extLst>
                  <a:ext uri="{FF2B5EF4-FFF2-40B4-BE49-F238E27FC236}">
                    <a16:creationId xmlns:a16="http://schemas.microsoft.com/office/drawing/2014/main" id="{C81C653E-8E7A-47FD-A1C7-EAECE0226ED3}"/>
                  </a:ext>
                </a:extLst>
              </p:cNvPr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1924;p30">
                <a:extLst>
                  <a:ext uri="{FF2B5EF4-FFF2-40B4-BE49-F238E27FC236}">
                    <a16:creationId xmlns:a16="http://schemas.microsoft.com/office/drawing/2014/main" id="{F3C231D1-800E-4CF6-A2E5-D8BEBA5816C6}"/>
                  </a:ext>
                </a:extLst>
              </p:cNvPr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1925;p30">
                <a:extLst>
                  <a:ext uri="{FF2B5EF4-FFF2-40B4-BE49-F238E27FC236}">
                    <a16:creationId xmlns:a16="http://schemas.microsoft.com/office/drawing/2014/main" id="{5DB724A3-63DC-4B30-92C1-66BA1B74AF6E}"/>
                  </a:ext>
                </a:extLst>
              </p:cNvPr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1926;p30">
              <a:extLst>
                <a:ext uri="{FF2B5EF4-FFF2-40B4-BE49-F238E27FC236}">
                  <a16:creationId xmlns:a16="http://schemas.microsoft.com/office/drawing/2014/main" id="{488159BC-16AA-4303-B6E5-94279238A615}"/>
                </a:ext>
              </a:extLst>
            </p:cNvPr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1927;p30">
              <a:extLst>
                <a:ext uri="{FF2B5EF4-FFF2-40B4-BE49-F238E27FC236}">
                  <a16:creationId xmlns:a16="http://schemas.microsoft.com/office/drawing/2014/main" id="{3211BF03-5E0C-4913-9FE7-7A378FABD188}"/>
                </a:ext>
              </a:extLst>
            </p:cNvPr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1928;p30">
              <a:extLst>
                <a:ext uri="{FF2B5EF4-FFF2-40B4-BE49-F238E27FC236}">
                  <a16:creationId xmlns:a16="http://schemas.microsoft.com/office/drawing/2014/main" id="{551205E4-A1CC-4DEF-B6B9-A89D8AA3659F}"/>
                </a:ext>
              </a:extLst>
            </p:cNvPr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1929;p30">
              <a:extLst>
                <a:ext uri="{FF2B5EF4-FFF2-40B4-BE49-F238E27FC236}">
                  <a16:creationId xmlns:a16="http://schemas.microsoft.com/office/drawing/2014/main" id="{6C6E0847-E03F-43A3-A6EB-B436533DC2A9}"/>
                </a:ext>
              </a:extLst>
            </p:cNvPr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1930;p30">
              <a:extLst>
                <a:ext uri="{FF2B5EF4-FFF2-40B4-BE49-F238E27FC236}">
                  <a16:creationId xmlns:a16="http://schemas.microsoft.com/office/drawing/2014/main" id="{9CFC97D7-7209-4CF1-B1E0-64638D97BD0B}"/>
                </a:ext>
              </a:extLst>
            </p:cNvPr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1931;p30">
              <a:extLst>
                <a:ext uri="{FF2B5EF4-FFF2-40B4-BE49-F238E27FC236}">
                  <a16:creationId xmlns:a16="http://schemas.microsoft.com/office/drawing/2014/main" id="{32891B2C-2B5D-4F17-9C88-6F95995444C8}"/>
                </a:ext>
              </a:extLst>
            </p:cNvPr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1932;p30">
              <a:extLst>
                <a:ext uri="{FF2B5EF4-FFF2-40B4-BE49-F238E27FC236}">
                  <a16:creationId xmlns:a16="http://schemas.microsoft.com/office/drawing/2014/main" id="{FC1EAF94-CBED-4A59-BED0-5C077FAEC77A}"/>
                </a:ext>
              </a:extLst>
            </p:cNvPr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1933;p30">
              <a:extLst>
                <a:ext uri="{FF2B5EF4-FFF2-40B4-BE49-F238E27FC236}">
                  <a16:creationId xmlns:a16="http://schemas.microsoft.com/office/drawing/2014/main" id="{F1EC1F6D-0C65-4BF2-BA23-4E2A641512AB}"/>
                </a:ext>
              </a:extLst>
            </p:cNvPr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1934;p30">
              <a:extLst>
                <a:ext uri="{FF2B5EF4-FFF2-40B4-BE49-F238E27FC236}">
                  <a16:creationId xmlns:a16="http://schemas.microsoft.com/office/drawing/2014/main" id="{29BE6695-4F6E-42ED-A50D-652FAADDABB3}"/>
                </a:ext>
              </a:extLst>
            </p:cNvPr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1935;p30">
              <a:extLst>
                <a:ext uri="{FF2B5EF4-FFF2-40B4-BE49-F238E27FC236}">
                  <a16:creationId xmlns:a16="http://schemas.microsoft.com/office/drawing/2014/main" id="{27BA1F25-79AA-44FD-AC45-12CDD90023F6}"/>
                </a:ext>
              </a:extLst>
            </p:cNvPr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1936;p30">
              <a:extLst>
                <a:ext uri="{FF2B5EF4-FFF2-40B4-BE49-F238E27FC236}">
                  <a16:creationId xmlns:a16="http://schemas.microsoft.com/office/drawing/2014/main" id="{77373A3C-C809-429F-888C-EFD3CBFEF618}"/>
                </a:ext>
              </a:extLst>
            </p:cNvPr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1937;p30">
              <a:extLst>
                <a:ext uri="{FF2B5EF4-FFF2-40B4-BE49-F238E27FC236}">
                  <a16:creationId xmlns:a16="http://schemas.microsoft.com/office/drawing/2014/main" id="{F4A11FEE-D7F6-4A52-BF00-13BF559612B9}"/>
                </a:ext>
              </a:extLst>
            </p:cNvPr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1938;p30">
              <a:extLst>
                <a:ext uri="{FF2B5EF4-FFF2-40B4-BE49-F238E27FC236}">
                  <a16:creationId xmlns:a16="http://schemas.microsoft.com/office/drawing/2014/main" id="{BD93E2FB-1079-4089-8983-24D79B24B2A7}"/>
                </a:ext>
              </a:extLst>
            </p:cNvPr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1939;p30">
              <a:extLst>
                <a:ext uri="{FF2B5EF4-FFF2-40B4-BE49-F238E27FC236}">
                  <a16:creationId xmlns:a16="http://schemas.microsoft.com/office/drawing/2014/main" id="{CB9D2265-E737-40EB-B589-1B2EAA677284}"/>
                </a:ext>
              </a:extLst>
            </p:cNvPr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1940;p30">
              <a:extLst>
                <a:ext uri="{FF2B5EF4-FFF2-40B4-BE49-F238E27FC236}">
                  <a16:creationId xmlns:a16="http://schemas.microsoft.com/office/drawing/2014/main" id="{5D877095-463A-49B3-8F79-CCBE2061624D}"/>
                </a:ext>
              </a:extLst>
            </p:cNvPr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1941;p30">
              <a:extLst>
                <a:ext uri="{FF2B5EF4-FFF2-40B4-BE49-F238E27FC236}">
                  <a16:creationId xmlns:a16="http://schemas.microsoft.com/office/drawing/2014/main" id="{EDD9E2B3-9086-439D-80AD-03C13C0D0C5D}"/>
                </a:ext>
              </a:extLst>
            </p:cNvPr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1942;p30">
              <a:extLst>
                <a:ext uri="{FF2B5EF4-FFF2-40B4-BE49-F238E27FC236}">
                  <a16:creationId xmlns:a16="http://schemas.microsoft.com/office/drawing/2014/main" id="{840167AB-1D21-444F-96E6-E6E373AC3B0C}"/>
                </a:ext>
              </a:extLst>
            </p:cNvPr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1943;p30">
              <a:extLst>
                <a:ext uri="{FF2B5EF4-FFF2-40B4-BE49-F238E27FC236}">
                  <a16:creationId xmlns:a16="http://schemas.microsoft.com/office/drawing/2014/main" id="{C8E0B810-FD1F-4851-B1F5-AA0FE2A05BEC}"/>
                </a:ext>
              </a:extLst>
            </p:cNvPr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1944;p30">
              <a:extLst>
                <a:ext uri="{FF2B5EF4-FFF2-40B4-BE49-F238E27FC236}">
                  <a16:creationId xmlns:a16="http://schemas.microsoft.com/office/drawing/2014/main" id="{A7BE835F-5358-4ACE-AA0D-89F650D74DD6}"/>
                </a:ext>
              </a:extLst>
            </p:cNvPr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1945;p30">
              <a:extLst>
                <a:ext uri="{FF2B5EF4-FFF2-40B4-BE49-F238E27FC236}">
                  <a16:creationId xmlns:a16="http://schemas.microsoft.com/office/drawing/2014/main" id="{CC3D063D-AE1F-45C8-838D-DFE619A8182A}"/>
                </a:ext>
              </a:extLst>
            </p:cNvPr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1946;p30">
              <a:extLst>
                <a:ext uri="{FF2B5EF4-FFF2-40B4-BE49-F238E27FC236}">
                  <a16:creationId xmlns:a16="http://schemas.microsoft.com/office/drawing/2014/main" id="{A56E0492-6CFC-4D33-AAB4-54B405D44DD5}"/>
                </a:ext>
              </a:extLst>
            </p:cNvPr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1947;p30">
              <a:extLst>
                <a:ext uri="{FF2B5EF4-FFF2-40B4-BE49-F238E27FC236}">
                  <a16:creationId xmlns:a16="http://schemas.microsoft.com/office/drawing/2014/main" id="{A8CA0AEC-7039-461D-A42C-57A20613768E}"/>
                </a:ext>
              </a:extLst>
            </p:cNvPr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1948;p30">
              <a:extLst>
                <a:ext uri="{FF2B5EF4-FFF2-40B4-BE49-F238E27FC236}">
                  <a16:creationId xmlns:a16="http://schemas.microsoft.com/office/drawing/2014/main" id="{BC927A2A-DF3E-4464-8017-972EA8000655}"/>
                </a:ext>
              </a:extLst>
            </p:cNvPr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1949;p30">
              <a:extLst>
                <a:ext uri="{FF2B5EF4-FFF2-40B4-BE49-F238E27FC236}">
                  <a16:creationId xmlns:a16="http://schemas.microsoft.com/office/drawing/2014/main" id="{F5FDD52A-FEE6-4F1D-9262-E41EA4B37747}"/>
                </a:ext>
              </a:extLst>
            </p:cNvPr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1950;p30">
              <a:extLst>
                <a:ext uri="{FF2B5EF4-FFF2-40B4-BE49-F238E27FC236}">
                  <a16:creationId xmlns:a16="http://schemas.microsoft.com/office/drawing/2014/main" id="{29CBABE2-B4F1-4803-89AE-72AD26FCBB0B}"/>
                </a:ext>
              </a:extLst>
            </p:cNvPr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1951;p30">
              <a:extLst>
                <a:ext uri="{FF2B5EF4-FFF2-40B4-BE49-F238E27FC236}">
                  <a16:creationId xmlns:a16="http://schemas.microsoft.com/office/drawing/2014/main" id="{3196A96D-A7EE-4519-8463-551CE57C6414}"/>
                </a:ext>
              </a:extLst>
            </p:cNvPr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1952;p30">
              <a:extLst>
                <a:ext uri="{FF2B5EF4-FFF2-40B4-BE49-F238E27FC236}">
                  <a16:creationId xmlns:a16="http://schemas.microsoft.com/office/drawing/2014/main" id="{968E3A0E-04AC-4263-BF6E-DC3FC2D8B466}"/>
                </a:ext>
              </a:extLst>
            </p:cNvPr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1953;p30">
              <a:extLst>
                <a:ext uri="{FF2B5EF4-FFF2-40B4-BE49-F238E27FC236}">
                  <a16:creationId xmlns:a16="http://schemas.microsoft.com/office/drawing/2014/main" id="{3C96A4F4-8649-42F7-A653-EDF57F221524}"/>
                </a:ext>
              </a:extLst>
            </p:cNvPr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1954;p30">
              <a:extLst>
                <a:ext uri="{FF2B5EF4-FFF2-40B4-BE49-F238E27FC236}">
                  <a16:creationId xmlns:a16="http://schemas.microsoft.com/office/drawing/2014/main" id="{99A50EEE-3F47-4B2A-A545-9F957FA53900}"/>
                </a:ext>
              </a:extLst>
            </p:cNvPr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1955;p30">
              <a:extLst>
                <a:ext uri="{FF2B5EF4-FFF2-40B4-BE49-F238E27FC236}">
                  <a16:creationId xmlns:a16="http://schemas.microsoft.com/office/drawing/2014/main" id="{098E6B3D-D073-45C6-A1B6-8A13807B373D}"/>
                </a:ext>
              </a:extLst>
            </p:cNvPr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80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AE961FC6-1CED-4591-9E24-3646DBB82697}"/>
              </a:ext>
            </a:extLst>
          </p:cNvPr>
          <p:cNvSpPr/>
          <p:nvPr/>
        </p:nvSpPr>
        <p:spPr>
          <a:xfrm>
            <a:off x="2587058" y="948348"/>
            <a:ext cx="6404164" cy="5652285"/>
          </a:xfrm>
          <a:prstGeom prst="roundRect">
            <a:avLst/>
          </a:prstGeom>
          <a:solidFill>
            <a:schemeClr val="bg1">
              <a:alpha val="0"/>
            </a:schemeClr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</a:pPr>
            <a:endParaRPr lang="ru-RU" sz="1600" dirty="0">
              <a:solidFill>
                <a:srgbClr val="000000"/>
              </a:solidFill>
              <a:latin typeface="Qanelas" panose="00000500000000000000" pitchFamily="50" charset="-52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CA5CA78-CA15-43B8-96DA-EB6D97A100E6}"/>
              </a:ext>
            </a:extLst>
          </p:cNvPr>
          <p:cNvSpPr/>
          <p:nvPr/>
        </p:nvSpPr>
        <p:spPr>
          <a:xfrm>
            <a:off x="3710489" y="5451242"/>
            <a:ext cx="4455240" cy="639157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lvl="0" algn="ctr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Извлечение и преобразование данных </a:t>
            </a:r>
          </a:p>
          <a:p>
            <a:pPr lvl="0" algn="ctr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(</a:t>
            </a:r>
            <a:r>
              <a:rPr lang="en-US" alt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Omega DataGuru / Apache NiFi / AirFlow)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F53FF97-BA6C-4974-8CED-5F9E168E2084}"/>
              </a:ext>
            </a:extLst>
          </p:cNvPr>
          <p:cNvSpPr/>
          <p:nvPr/>
        </p:nvSpPr>
        <p:spPr>
          <a:xfrm>
            <a:off x="4045678" y="4554194"/>
            <a:ext cx="3561116" cy="461812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Шина данных</a:t>
            </a:r>
            <a:r>
              <a:rPr lang="en-US" alt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 (Apache Kafka)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E2727FA-0005-45A9-9555-18C0F9444D74}"/>
              </a:ext>
            </a:extLst>
          </p:cNvPr>
          <p:cNvGrpSpPr/>
          <p:nvPr/>
        </p:nvGrpSpPr>
        <p:grpSpPr>
          <a:xfrm>
            <a:off x="156642" y="3700678"/>
            <a:ext cx="1976093" cy="2297829"/>
            <a:chOff x="246404" y="2891568"/>
            <a:chExt cx="1482070" cy="1723372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42522725-4F83-4406-80E1-DA4BACABC55F}"/>
                </a:ext>
              </a:extLst>
            </p:cNvPr>
            <p:cNvSpPr/>
            <p:nvPr/>
          </p:nvSpPr>
          <p:spPr>
            <a:xfrm>
              <a:off x="246404" y="2891568"/>
              <a:ext cx="1482070" cy="17233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lvl="0">
                <a:spcBef>
                  <a:spcPct val="0"/>
                </a:spcBef>
              </a:pPr>
              <a:r>
                <a:rPr lang="ru-RU" altLang="ru-RU" sz="1600" b="1" dirty="0">
                  <a:solidFill>
                    <a:srgbClr val="000000"/>
                  </a:solidFill>
                  <a:latin typeface="Qanelas Bold" panose="00000800000000000000" pitchFamily="2" charset="-52"/>
                </a:rPr>
                <a:t>1С системы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42522725-4F83-4406-80E1-DA4BACABC55F}"/>
                </a:ext>
              </a:extLst>
            </p:cNvPr>
            <p:cNvSpPr/>
            <p:nvPr/>
          </p:nvSpPr>
          <p:spPr>
            <a:xfrm>
              <a:off x="464338" y="3186126"/>
              <a:ext cx="1039626" cy="4023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spcBef>
                  <a:spcPct val="0"/>
                </a:spcBef>
              </a:pPr>
              <a:r>
                <a:rPr lang="en-US" altLang="ru-RU" sz="1200" dirty="0">
                  <a:solidFill>
                    <a:srgbClr val="000000"/>
                  </a:solidFill>
                  <a:latin typeface="Qanelas" panose="00000500000000000000" pitchFamily="50" charset="-52"/>
                </a:rPr>
                <a:t>ERP</a:t>
              </a:r>
              <a:endParaRPr lang="ru-RU" altLang="ru-RU" sz="1200" dirty="0">
                <a:solidFill>
                  <a:srgbClr val="000000"/>
                </a:solidFill>
                <a:latin typeface="Qanelas" panose="00000500000000000000" pitchFamily="50" charset="-52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42522725-4F83-4406-80E1-DA4BACABC55F}"/>
                </a:ext>
              </a:extLst>
            </p:cNvPr>
            <p:cNvSpPr/>
            <p:nvPr/>
          </p:nvSpPr>
          <p:spPr>
            <a:xfrm>
              <a:off x="467625" y="4104741"/>
              <a:ext cx="1039628" cy="4023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spcBef>
                  <a:spcPct val="0"/>
                </a:spcBef>
              </a:pPr>
              <a:r>
                <a:rPr lang="ru-RU" altLang="ru-RU" sz="1067" dirty="0">
                  <a:solidFill>
                    <a:srgbClr val="000000"/>
                  </a:solidFill>
                  <a:latin typeface="Qanelas" panose="00000500000000000000" pitchFamily="50" charset="-52"/>
                </a:rPr>
                <a:t>Документооборот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2522725-4F83-4406-80E1-DA4BACABC55F}"/>
                </a:ext>
              </a:extLst>
            </p:cNvPr>
            <p:cNvSpPr/>
            <p:nvPr/>
          </p:nvSpPr>
          <p:spPr>
            <a:xfrm>
              <a:off x="464336" y="3648867"/>
              <a:ext cx="1039628" cy="4023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spcBef>
                  <a:spcPct val="0"/>
                </a:spcBef>
              </a:pPr>
              <a:r>
                <a:rPr lang="ru-RU" altLang="ru-RU" sz="1200" dirty="0">
                  <a:solidFill>
                    <a:srgbClr val="000000"/>
                  </a:solidFill>
                  <a:latin typeface="Qanelas" panose="00000500000000000000" pitchFamily="50" charset="-52"/>
                </a:rPr>
                <a:t>Зарплата и управление персоналом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A2AFF7E-77DD-41BD-A756-D34AD6F8A5B6}"/>
              </a:ext>
            </a:extLst>
          </p:cNvPr>
          <p:cNvGrpSpPr/>
          <p:nvPr/>
        </p:nvGrpSpPr>
        <p:grpSpPr>
          <a:xfrm>
            <a:off x="9634384" y="3099173"/>
            <a:ext cx="1976093" cy="3554697"/>
            <a:chOff x="6789817" y="2577638"/>
            <a:chExt cx="1482070" cy="2488368"/>
          </a:xfrm>
        </p:grpSpPr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DA6897F3-87B6-499B-936E-274FFC8EB6DD}"/>
                </a:ext>
              </a:extLst>
            </p:cNvPr>
            <p:cNvSpPr/>
            <p:nvPr/>
          </p:nvSpPr>
          <p:spPr>
            <a:xfrm>
              <a:off x="6789817" y="2577638"/>
              <a:ext cx="1482070" cy="24883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lvl="0">
                <a:spcBef>
                  <a:spcPct val="0"/>
                </a:spcBef>
              </a:pPr>
              <a:r>
                <a:rPr lang="ru-RU" altLang="ru-RU" sz="1600" b="1" dirty="0">
                  <a:solidFill>
                    <a:srgbClr val="000000"/>
                  </a:solidFill>
                  <a:latin typeface="Qanelas Bold" panose="00000800000000000000" pitchFamily="2" charset="-52"/>
                </a:rPr>
                <a:t>Иные источники данных</a:t>
              </a: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42522725-4F83-4406-80E1-DA4BACABC55F}"/>
                </a:ext>
              </a:extLst>
            </p:cNvPr>
            <p:cNvSpPr/>
            <p:nvPr/>
          </p:nvSpPr>
          <p:spPr>
            <a:xfrm>
              <a:off x="7016860" y="4560788"/>
              <a:ext cx="1039628" cy="3614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spcBef>
                  <a:spcPct val="0"/>
                </a:spcBef>
              </a:pPr>
              <a:r>
                <a:rPr lang="ru-RU" altLang="ru-RU" sz="1067" dirty="0">
                  <a:solidFill>
                    <a:srgbClr val="000000"/>
                  </a:solidFill>
                  <a:latin typeface="Qanelas" panose="00000500000000000000" pitchFamily="50" charset="-52"/>
                </a:rPr>
                <a:t>Иные системы (</a:t>
              </a:r>
              <a:r>
                <a:rPr lang="en-US" altLang="ru-RU" sz="1067" dirty="0">
                  <a:solidFill>
                    <a:srgbClr val="000000"/>
                  </a:solidFill>
                  <a:latin typeface="Qanelas" panose="00000500000000000000" pitchFamily="50" charset="-52"/>
                </a:rPr>
                <a:t>SAP, </a:t>
              </a:r>
              <a:r>
                <a:rPr lang="ru-RU" altLang="ru-RU" sz="1067" dirty="0">
                  <a:solidFill>
                    <a:srgbClr val="000000"/>
                  </a:solidFill>
                  <a:latin typeface="Qanelas" panose="00000500000000000000" pitchFamily="50" charset="-52"/>
                </a:rPr>
                <a:t>НСИ…)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68ADA8F0-673C-4E77-879A-4E8B427FEE73}"/>
                </a:ext>
              </a:extLst>
            </p:cNvPr>
            <p:cNvSpPr/>
            <p:nvPr/>
          </p:nvSpPr>
          <p:spPr>
            <a:xfrm>
              <a:off x="7005215" y="2976881"/>
              <a:ext cx="1039628" cy="2507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spcBef>
                  <a:spcPct val="0"/>
                </a:spcBef>
              </a:pPr>
              <a:r>
                <a:rPr lang="ru-RU" altLang="ru-RU" sz="1067" dirty="0">
                  <a:solidFill>
                    <a:srgbClr val="000000"/>
                  </a:solidFill>
                  <a:latin typeface="Qanelas" panose="00000500000000000000" pitchFamily="50" charset="-52"/>
                </a:rPr>
                <a:t>Сервисы </a:t>
              </a:r>
              <a:r>
                <a:rPr lang="en-US" altLang="ru-RU" sz="1067" dirty="0">
                  <a:solidFill>
                    <a:srgbClr val="000000"/>
                  </a:solidFill>
                  <a:latin typeface="Qanelas" panose="00000500000000000000" pitchFamily="50" charset="-52"/>
                </a:rPr>
                <a:t>online</a:t>
              </a:r>
              <a:endParaRPr lang="ru-RU" altLang="ru-RU" sz="1067" dirty="0">
                <a:solidFill>
                  <a:srgbClr val="000000"/>
                </a:solidFill>
                <a:latin typeface="Qanelas" panose="00000500000000000000" pitchFamily="50" charset="-52"/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36AEFAB4-5532-445C-B288-70266B04C395}"/>
                </a:ext>
              </a:extLst>
            </p:cNvPr>
            <p:cNvSpPr/>
            <p:nvPr/>
          </p:nvSpPr>
          <p:spPr>
            <a:xfrm>
              <a:off x="7009433" y="3284995"/>
              <a:ext cx="1039628" cy="3271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spcBef>
                  <a:spcPct val="0"/>
                </a:spcBef>
              </a:pPr>
              <a:r>
                <a:rPr lang="ru-RU" altLang="ru-RU" sz="1067" dirty="0">
                  <a:solidFill>
                    <a:srgbClr val="000000"/>
                  </a:solidFill>
                  <a:latin typeface="Qanelas" panose="00000500000000000000" pitchFamily="50" charset="-52"/>
                </a:rPr>
                <a:t>Файлы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35BE670D-4783-4189-8309-CE2C3047E718}"/>
                </a:ext>
              </a:extLst>
            </p:cNvPr>
            <p:cNvSpPr/>
            <p:nvPr/>
          </p:nvSpPr>
          <p:spPr>
            <a:xfrm>
              <a:off x="7016860" y="3688742"/>
              <a:ext cx="1039628" cy="31307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spcBef>
                  <a:spcPct val="0"/>
                </a:spcBef>
              </a:pPr>
              <a:r>
                <a:rPr lang="ru-RU" altLang="ru-RU" sz="1067" dirty="0">
                  <a:solidFill>
                    <a:srgbClr val="000000"/>
                  </a:solidFill>
                  <a:latin typeface="Qanelas" panose="00000500000000000000" pitchFamily="50" charset="-52"/>
                </a:rPr>
                <a:t>Реляционные СУБД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C6C3A011-E634-45C2-8B8D-EFC01949647E}"/>
                </a:ext>
              </a:extLst>
            </p:cNvPr>
            <p:cNvSpPr/>
            <p:nvPr/>
          </p:nvSpPr>
          <p:spPr>
            <a:xfrm>
              <a:off x="7016860" y="4106993"/>
              <a:ext cx="1039628" cy="3614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spcBef>
                  <a:spcPct val="0"/>
                </a:spcBef>
              </a:pPr>
              <a:r>
                <a:rPr lang="ru-RU" altLang="ru-RU" sz="1067" dirty="0">
                  <a:solidFill>
                    <a:srgbClr val="000000"/>
                  </a:solidFill>
                  <a:latin typeface="Qanelas" panose="00000500000000000000" pitchFamily="50" charset="-52"/>
                </a:rPr>
                <a:t>Нереляционные СУБД</a:t>
              </a:r>
            </a:p>
          </p:txBody>
        </p:sp>
      </p:grp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21D6D9BD-B84A-4174-AC9F-6296D82ACF9D}"/>
              </a:ext>
            </a:extLst>
          </p:cNvPr>
          <p:cNvCxnSpPr>
            <a:cxnSpLocks/>
            <a:stCxn id="33" idx="3"/>
            <a:endCxn id="68" idx="1"/>
          </p:cNvCxnSpPr>
          <p:nvPr/>
        </p:nvCxnSpPr>
        <p:spPr>
          <a:xfrm>
            <a:off x="2132735" y="4849593"/>
            <a:ext cx="1577755" cy="921228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C33AF992-6731-408C-A546-ADCCCFFDAB40}"/>
              </a:ext>
            </a:extLst>
          </p:cNvPr>
          <p:cNvCxnSpPr>
            <a:cxnSpLocks/>
            <a:stCxn id="56" idx="1"/>
            <a:endCxn id="125" idx="3"/>
          </p:cNvCxnSpPr>
          <p:nvPr/>
        </p:nvCxnSpPr>
        <p:spPr>
          <a:xfrm flipH="1" flipV="1">
            <a:off x="7623602" y="2455683"/>
            <a:ext cx="550924" cy="37823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DDF241F7-A4A0-4A75-9B79-E2EC459566E1}"/>
              </a:ext>
            </a:extLst>
          </p:cNvPr>
          <p:cNvCxnSpPr>
            <a:cxnSpLocks/>
            <a:stCxn id="56" idx="1"/>
            <a:endCxn id="100" idx="3"/>
          </p:cNvCxnSpPr>
          <p:nvPr/>
        </p:nvCxnSpPr>
        <p:spPr>
          <a:xfrm flipH="1">
            <a:off x="7606794" y="2493506"/>
            <a:ext cx="567732" cy="1311828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FE18D844-BE13-45F4-A143-E93B3334DA94}"/>
              </a:ext>
            </a:extLst>
          </p:cNvPr>
          <p:cNvSpPr/>
          <p:nvPr/>
        </p:nvSpPr>
        <p:spPr>
          <a:xfrm>
            <a:off x="4045678" y="3505855"/>
            <a:ext cx="3561116" cy="598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lvl="0" algn="ctr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Аналитическое хранилище</a:t>
            </a:r>
            <a:r>
              <a:rPr lang="en-US" alt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en-US" alt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(Apache DRUID)</a:t>
            </a:r>
            <a:endParaRPr lang="ru-RU" altLang="ru-RU" sz="1600" dirty="0">
              <a:solidFill>
                <a:srgbClr val="000000"/>
              </a:solidFill>
              <a:latin typeface="Qanelas" panose="00000500000000000000" pitchFamily="50" charset="-52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8324FCF6-7594-4A99-89A5-5FE5188867B8}"/>
              </a:ext>
            </a:extLst>
          </p:cNvPr>
          <p:cNvSpPr/>
          <p:nvPr/>
        </p:nvSpPr>
        <p:spPr>
          <a:xfrm>
            <a:off x="4062486" y="1919594"/>
            <a:ext cx="3561116" cy="107217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lvl="0" algn="ctr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Визуализация, интерактивная аналитика с предиктивными и прескриптивными возможностями </a:t>
            </a:r>
          </a:p>
          <a:p>
            <a:pPr lvl="0" algn="ctr">
              <a:spcBef>
                <a:spcPct val="0"/>
              </a:spcBef>
            </a:pPr>
            <a:r>
              <a:rPr lang="en-US" alt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(WEB-</a:t>
            </a:r>
            <a:r>
              <a:rPr lang="ru-RU" alt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интерфейс </a:t>
            </a:r>
            <a:r>
              <a:rPr lang="en-US" alt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Omega.BI</a:t>
            </a:r>
            <a:r>
              <a:rPr lang="ru-RU" alt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) </a:t>
            </a:r>
          </a:p>
        </p:txBody>
      </p:sp>
      <p:sp>
        <p:nvSpPr>
          <p:cNvPr id="126" name="Двойная стрелка вверх/вниз 48">
            <a:extLst>
              <a:ext uri="{FF2B5EF4-FFF2-40B4-BE49-F238E27FC236}">
                <a16:creationId xmlns:a16="http://schemas.microsoft.com/office/drawing/2014/main" id="{F48698C9-D1F0-4FD0-90FB-4C97597B3000}"/>
              </a:ext>
            </a:extLst>
          </p:cNvPr>
          <p:cNvSpPr/>
          <p:nvPr/>
        </p:nvSpPr>
        <p:spPr bwMode="auto">
          <a:xfrm rot="10800000">
            <a:off x="5772874" y="3066160"/>
            <a:ext cx="140340" cy="423128"/>
          </a:xfrm>
          <a:prstGeom prst="upDownArrow">
            <a:avLst/>
          </a:prstGeom>
          <a:solidFill>
            <a:srgbClr val="C00000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</a:pPr>
            <a:endParaRPr lang="ru-RU" sz="2667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C4958474-35A9-4552-8898-4359074EB61F}"/>
              </a:ext>
            </a:extLst>
          </p:cNvPr>
          <p:cNvSpPr/>
          <p:nvPr/>
        </p:nvSpPr>
        <p:spPr>
          <a:xfrm>
            <a:off x="156642" y="159098"/>
            <a:ext cx="4822021" cy="6371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3200" dirty="0">
                <a:solidFill>
                  <a:schemeClr val="bg1"/>
                </a:solidFill>
                <a:latin typeface="Qanelas Bold" panose="00000800000000000000" charset="-52"/>
              </a:rPr>
              <a:t>АРХИТЕКТУРА РЕШЕНИЯ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7A732758-71D4-4BDD-B364-72B4FF70B581}"/>
              </a:ext>
            </a:extLst>
          </p:cNvPr>
          <p:cNvCxnSpPr>
            <a:cxnSpLocks/>
            <a:stCxn id="60" idx="1"/>
            <a:endCxn id="68" idx="3"/>
          </p:cNvCxnSpPr>
          <p:nvPr/>
        </p:nvCxnSpPr>
        <p:spPr>
          <a:xfrm flipH="1">
            <a:off x="8165730" y="4876521"/>
            <a:ext cx="1468655" cy="894299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: вверх-вниз 23">
            <a:extLst>
              <a:ext uri="{FF2B5EF4-FFF2-40B4-BE49-F238E27FC236}">
                <a16:creationId xmlns:a16="http://schemas.microsoft.com/office/drawing/2014/main" id="{5E448A38-A7A8-4DCD-A711-2DDD59D75A7C}"/>
              </a:ext>
            </a:extLst>
          </p:cNvPr>
          <p:cNvSpPr/>
          <p:nvPr/>
        </p:nvSpPr>
        <p:spPr>
          <a:xfrm>
            <a:off x="2725261" y="1635565"/>
            <a:ext cx="1036967" cy="3707447"/>
          </a:xfrm>
          <a:prstGeom prst="upDownArrow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/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Авторизация </a:t>
            </a:r>
            <a:r>
              <a:rPr lang="en-US" sz="1600" dirty="0">
                <a:solidFill>
                  <a:srgbClr val="000000"/>
                </a:solidFill>
                <a:latin typeface="Qanelas" panose="00000500000000000000" pitchFamily="50" charset="-52"/>
              </a:rPr>
              <a:t>/</a:t>
            </a:r>
            <a:r>
              <a:rPr 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 Безопасность (</a:t>
            </a:r>
            <a:r>
              <a:rPr lang="en-US" sz="1600" dirty="0" err="1">
                <a:solidFill>
                  <a:srgbClr val="000000"/>
                </a:solidFill>
                <a:latin typeface="Qanelas" panose="00000500000000000000" pitchFamily="50" charset="-52"/>
              </a:rPr>
              <a:t>Keycloak</a:t>
            </a:r>
            <a:r>
              <a:rPr 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)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9C391156-E3EA-418E-B7E4-479A4D54AD05}"/>
              </a:ext>
            </a:extLst>
          </p:cNvPr>
          <p:cNvCxnSpPr>
            <a:cxnSpLocks/>
            <a:endCxn id="24" idx="6"/>
          </p:cNvCxnSpPr>
          <p:nvPr/>
        </p:nvCxnSpPr>
        <p:spPr>
          <a:xfrm flipH="1">
            <a:off x="3502985" y="2317360"/>
            <a:ext cx="605843" cy="1171929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8B45DCE0-5ABC-4EAF-9763-9FAD4487C016}"/>
              </a:ext>
            </a:extLst>
          </p:cNvPr>
          <p:cNvCxnSpPr>
            <a:cxnSpLocks/>
            <a:stCxn id="100" idx="1"/>
            <a:endCxn id="24" idx="6"/>
          </p:cNvCxnSpPr>
          <p:nvPr/>
        </p:nvCxnSpPr>
        <p:spPr>
          <a:xfrm flipH="1" flipV="1">
            <a:off x="3502986" y="3489288"/>
            <a:ext cx="542692" cy="316045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6611E129-316E-47B5-A6E7-2FA8966EFD36}"/>
              </a:ext>
            </a:extLst>
          </p:cNvPr>
          <p:cNvCxnSpPr>
            <a:cxnSpLocks/>
            <a:stCxn id="24" idx="6"/>
            <a:endCxn id="70" idx="1"/>
          </p:cNvCxnSpPr>
          <p:nvPr/>
        </p:nvCxnSpPr>
        <p:spPr>
          <a:xfrm>
            <a:off x="3502986" y="3489289"/>
            <a:ext cx="542692" cy="1295812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7197529-1941-4B4C-A6D0-F9A503394E23}"/>
              </a:ext>
            </a:extLst>
          </p:cNvPr>
          <p:cNvSpPr/>
          <p:nvPr/>
        </p:nvSpPr>
        <p:spPr>
          <a:xfrm>
            <a:off x="8174526" y="2159601"/>
            <a:ext cx="3672935" cy="6678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Математические пакеты и </a:t>
            </a:r>
            <a:r>
              <a:rPr lang="en-US" sz="1600" dirty="0">
                <a:solidFill>
                  <a:srgbClr val="000000"/>
                </a:solidFill>
                <a:latin typeface="Qanelas" panose="00000500000000000000" pitchFamily="50" charset="-52"/>
              </a:rPr>
              <a:t>AI</a:t>
            </a:r>
            <a:r>
              <a:rPr 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 (</a:t>
            </a:r>
            <a:r>
              <a:rPr lang="en-US" sz="1600" dirty="0">
                <a:solidFill>
                  <a:srgbClr val="000000"/>
                </a:solidFill>
                <a:latin typeface="Qanelas" panose="00000500000000000000" pitchFamily="50" charset="-52"/>
              </a:rPr>
              <a:t>Mathlab</a:t>
            </a:r>
            <a:r>
              <a:rPr 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Qanelas" panose="00000500000000000000" pitchFamily="50" charset="-52"/>
              </a:rPr>
              <a:t> Jupyter, TensorFlow/Keras</a:t>
            </a:r>
            <a:r>
              <a:rPr 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C3FDB-AF1A-407D-B322-BFC4609D5E34}"/>
              </a:ext>
            </a:extLst>
          </p:cNvPr>
          <p:cNvSpPr txBox="1"/>
          <p:nvPr/>
        </p:nvSpPr>
        <p:spPr>
          <a:xfrm>
            <a:off x="3553388" y="976810"/>
            <a:ext cx="476944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/>
              <a:t>Единый интерфейс для развертывания, управления и работы в системе</a:t>
            </a:r>
          </a:p>
        </p:txBody>
      </p:sp>
      <p:sp>
        <p:nvSpPr>
          <p:cNvPr id="74" name="Стрелка: вправо 73">
            <a:extLst>
              <a:ext uri="{FF2B5EF4-FFF2-40B4-BE49-F238E27FC236}">
                <a16:creationId xmlns:a16="http://schemas.microsoft.com/office/drawing/2014/main" id="{23281674-43CA-49D9-93F0-A62A4C9D18FF}"/>
              </a:ext>
            </a:extLst>
          </p:cNvPr>
          <p:cNvSpPr/>
          <p:nvPr/>
        </p:nvSpPr>
        <p:spPr>
          <a:xfrm rot="16200000">
            <a:off x="5617799" y="5155825"/>
            <a:ext cx="396587" cy="194247"/>
          </a:xfrm>
          <a:prstGeom prst="rightArrow">
            <a:avLst/>
          </a:prstGeom>
          <a:solidFill>
            <a:srgbClr val="C00000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667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75" name="Стрелка: вправо 74">
            <a:extLst>
              <a:ext uri="{FF2B5EF4-FFF2-40B4-BE49-F238E27FC236}">
                <a16:creationId xmlns:a16="http://schemas.microsoft.com/office/drawing/2014/main" id="{6A272587-9C7F-4E4E-BB44-9645F60310A6}"/>
              </a:ext>
            </a:extLst>
          </p:cNvPr>
          <p:cNvSpPr/>
          <p:nvPr/>
        </p:nvSpPr>
        <p:spPr>
          <a:xfrm rot="16200000">
            <a:off x="5633207" y="4235535"/>
            <a:ext cx="388539" cy="171480"/>
          </a:xfrm>
          <a:prstGeom prst="rightArrow">
            <a:avLst/>
          </a:prstGeom>
          <a:solidFill>
            <a:srgbClr val="C00000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667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76" name="Стрелка: вправо 75">
            <a:extLst>
              <a:ext uri="{FF2B5EF4-FFF2-40B4-BE49-F238E27FC236}">
                <a16:creationId xmlns:a16="http://schemas.microsoft.com/office/drawing/2014/main" id="{287C614F-BD28-40E1-83C3-78D04A0396C7}"/>
              </a:ext>
            </a:extLst>
          </p:cNvPr>
          <p:cNvSpPr/>
          <p:nvPr/>
        </p:nvSpPr>
        <p:spPr>
          <a:xfrm>
            <a:off x="7623601" y="3833851"/>
            <a:ext cx="429564" cy="310804"/>
          </a:xfrm>
          <a:prstGeom prst="rightArrow">
            <a:avLst/>
          </a:prstGeom>
          <a:solidFill>
            <a:srgbClr val="C00000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667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6E250B1B-F7BB-45B7-AB35-4645B6572224}"/>
              </a:ext>
            </a:extLst>
          </p:cNvPr>
          <p:cNvSpPr/>
          <p:nvPr/>
        </p:nvSpPr>
        <p:spPr>
          <a:xfrm>
            <a:off x="8107104" y="3354949"/>
            <a:ext cx="1421168" cy="117337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000000"/>
                </a:solidFill>
                <a:latin typeface="Qanelas" panose="00000500000000000000" pitchFamily="50" charset="-52"/>
              </a:rPr>
              <a:t>Экспорт в сторонние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890426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805</Words>
  <Application>Microsoft Office PowerPoint</Application>
  <PresentationFormat>Широкоэкранный</PresentationFormat>
  <Paragraphs>145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Qanelas</vt:lpstr>
      <vt:lpstr>Calibri</vt:lpstr>
      <vt:lpstr>Verdana</vt:lpstr>
      <vt:lpstr>Qanelas SemiBold</vt:lpstr>
      <vt:lpstr>Arial</vt:lpstr>
      <vt:lpstr>Qanelas Bold</vt:lpstr>
      <vt:lpstr>Тема Office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2021 ГОДА Отдел развития направлений_ПД</dc:title>
  <dc:creator>Тимошина Анастасия Сергеевна</dc:creator>
  <cp:lastModifiedBy>Альбрандт Фёдор Фёдорович</cp:lastModifiedBy>
  <cp:revision>67</cp:revision>
  <dcterms:modified xsi:type="dcterms:W3CDTF">2022-03-22T18:42:09Z</dcterms:modified>
</cp:coreProperties>
</file>