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47"/>
  </p:notesMasterIdLst>
  <p:sldIdLst>
    <p:sldId id="278" r:id="rId3"/>
    <p:sldId id="311" r:id="rId4"/>
    <p:sldId id="377" r:id="rId5"/>
    <p:sldId id="389" r:id="rId6"/>
    <p:sldId id="391" r:id="rId7"/>
    <p:sldId id="392" r:id="rId8"/>
    <p:sldId id="393" r:id="rId9"/>
    <p:sldId id="386" r:id="rId10"/>
    <p:sldId id="394" r:id="rId11"/>
    <p:sldId id="395" r:id="rId12"/>
    <p:sldId id="396" r:id="rId13"/>
    <p:sldId id="397" r:id="rId14"/>
    <p:sldId id="398" r:id="rId15"/>
    <p:sldId id="367" r:id="rId16"/>
    <p:sldId id="366" r:id="rId17"/>
    <p:sldId id="401" r:id="rId18"/>
    <p:sldId id="399" r:id="rId19"/>
    <p:sldId id="400" r:id="rId20"/>
    <p:sldId id="370" r:id="rId21"/>
    <p:sldId id="390" r:id="rId22"/>
    <p:sldId id="411" r:id="rId23"/>
    <p:sldId id="410" r:id="rId24"/>
    <p:sldId id="402" r:id="rId25"/>
    <p:sldId id="403" r:id="rId26"/>
    <p:sldId id="404" r:id="rId27"/>
    <p:sldId id="405" r:id="rId28"/>
    <p:sldId id="406" r:id="rId29"/>
    <p:sldId id="407" r:id="rId30"/>
    <p:sldId id="357" r:id="rId31"/>
    <p:sldId id="359" r:id="rId32"/>
    <p:sldId id="408" r:id="rId33"/>
    <p:sldId id="409" r:id="rId34"/>
    <p:sldId id="361" r:id="rId35"/>
    <p:sldId id="412" r:id="rId36"/>
    <p:sldId id="363" r:id="rId37"/>
    <p:sldId id="371" r:id="rId38"/>
    <p:sldId id="413" r:id="rId39"/>
    <p:sldId id="414" r:id="rId40"/>
    <p:sldId id="374" r:id="rId41"/>
    <p:sldId id="375" r:id="rId42"/>
    <p:sldId id="376" r:id="rId43"/>
    <p:sldId id="360" r:id="rId44"/>
    <p:sldId id="415" r:id="rId45"/>
    <p:sldId id="41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3469" autoAdjust="0"/>
  </p:normalViewPr>
  <p:slideViewPr>
    <p:cSldViewPr>
      <p:cViewPr varScale="1">
        <p:scale>
          <a:sx n="62" d="100"/>
          <a:sy n="62" d="100"/>
        </p:scale>
        <p:origin x="150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096BF-2BAF-491B-8848-5BBEFD9DF33F}" type="doc">
      <dgm:prSet loTypeId="urn:microsoft.com/office/officeart/2005/8/layout/process4" loCatId="process" qsTypeId="urn:microsoft.com/office/officeart/2005/8/quickstyle/simple2" qsCatId="simple" csTypeId="urn:microsoft.com/office/officeart/2005/8/colors/accent0_2" csCatId="mainScheme" phldr="1"/>
      <dgm:spPr/>
    </dgm:pt>
    <dgm:pt modelId="{57381957-E0C7-447F-AE5D-350ADCAAFD1C}">
      <dgm:prSet phldrT="[Текст]" custT="1"/>
      <dgm:spPr/>
      <dgm:t>
        <a:bodyPr/>
        <a:lstStyle/>
        <a:p>
          <a:r>
            <a:rPr lang="en-US" sz="2400" dirty="0"/>
            <a:t>1. </a:t>
          </a:r>
          <a:r>
            <a:rPr lang="ru-RU" sz="2400" dirty="0"/>
            <a:t>Заполнить общие настройки и вспомогательную НСИ</a:t>
          </a:r>
        </a:p>
      </dgm:t>
    </dgm:pt>
    <dgm:pt modelId="{A8619FE2-676B-4E49-AEB6-C3C46188D44B}" type="parTrans" cxnId="{4A661254-07B1-4E1E-ACD8-2E75B277888A}">
      <dgm:prSet/>
      <dgm:spPr/>
      <dgm:t>
        <a:bodyPr/>
        <a:lstStyle/>
        <a:p>
          <a:endParaRPr lang="ru-RU"/>
        </a:p>
      </dgm:t>
    </dgm:pt>
    <dgm:pt modelId="{352B9275-0B25-4C34-96D8-B7A506D75B0E}" type="sibTrans" cxnId="{4A661254-07B1-4E1E-ACD8-2E75B277888A}">
      <dgm:prSet/>
      <dgm:spPr/>
      <dgm:t>
        <a:bodyPr/>
        <a:lstStyle/>
        <a:p>
          <a:endParaRPr lang="ru-RU"/>
        </a:p>
      </dgm:t>
    </dgm:pt>
    <dgm:pt modelId="{29D13007-AB9A-4D8B-B958-4571F9A9A13B}">
      <dgm:prSet phldrT="[Текст]" custT="1"/>
      <dgm:spPr/>
      <dgm:t>
        <a:bodyPr/>
        <a:lstStyle/>
        <a:p>
          <a:r>
            <a:rPr lang="en-US" sz="2400" dirty="0"/>
            <a:t>2. </a:t>
          </a:r>
          <a:r>
            <a:rPr lang="ru-RU" sz="2400" dirty="0"/>
            <a:t>Настроить расчеты на учебный год, обновить штатный состав подразделений</a:t>
          </a:r>
        </a:p>
      </dgm:t>
    </dgm:pt>
    <dgm:pt modelId="{A8D223BA-6E05-40CF-896E-76F8A6A67389}" type="parTrans" cxnId="{B33297F5-59D3-4F40-941E-6E93EA9A3009}">
      <dgm:prSet/>
      <dgm:spPr/>
      <dgm:t>
        <a:bodyPr/>
        <a:lstStyle/>
        <a:p>
          <a:endParaRPr lang="ru-RU"/>
        </a:p>
      </dgm:t>
    </dgm:pt>
    <dgm:pt modelId="{64DA459A-7D13-4CC9-BB7E-DB171D59152B}" type="sibTrans" cxnId="{B33297F5-59D3-4F40-941E-6E93EA9A3009}">
      <dgm:prSet/>
      <dgm:spPr/>
      <dgm:t>
        <a:bodyPr/>
        <a:lstStyle/>
        <a:p>
          <a:endParaRPr lang="ru-RU"/>
        </a:p>
      </dgm:t>
    </dgm:pt>
    <dgm:pt modelId="{A66EFCD4-37B6-45DD-881B-CF6217CB98C9}">
      <dgm:prSet phldrT="[Текст]" custT="1"/>
      <dgm:spPr/>
      <dgm:t>
        <a:bodyPr/>
        <a:lstStyle/>
        <a:p>
          <a:r>
            <a:rPr lang="en-US" sz="2400" dirty="0"/>
            <a:t>5. </a:t>
          </a:r>
          <a:r>
            <a:rPr lang="ru-RU" sz="2400" dirty="0"/>
            <a:t>Подготовить документы «Распределение поручений»</a:t>
          </a:r>
        </a:p>
      </dgm:t>
    </dgm:pt>
    <dgm:pt modelId="{0F108A4A-C410-4EA3-8BF9-162BC6745FA4}" type="parTrans" cxnId="{3555FAAD-0FA1-455C-B3F2-00B4EA37882A}">
      <dgm:prSet/>
      <dgm:spPr/>
      <dgm:t>
        <a:bodyPr/>
        <a:lstStyle/>
        <a:p>
          <a:endParaRPr lang="ru-RU"/>
        </a:p>
      </dgm:t>
    </dgm:pt>
    <dgm:pt modelId="{5E1AD338-071A-44EA-93C0-EEEB69DB0D6D}" type="sibTrans" cxnId="{3555FAAD-0FA1-455C-B3F2-00B4EA37882A}">
      <dgm:prSet/>
      <dgm:spPr/>
      <dgm:t>
        <a:bodyPr/>
        <a:lstStyle/>
        <a:p>
          <a:endParaRPr lang="ru-RU"/>
        </a:p>
      </dgm:t>
    </dgm:pt>
    <dgm:pt modelId="{31FF6B8F-807C-4EC1-98E5-E9A744982995}">
      <dgm:prSet custT="1"/>
      <dgm:spPr/>
      <dgm:t>
        <a:bodyPr/>
        <a:lstStyle/>
        <a:p>
          <a:r>
            <a:rPr lang="en-US" sz="2400" dirty="0"/>
            <a:t>4. </a:t>
          </a:r>
          <a:r>
            <a:rPr lang="ru-RU" sz="2400" dirty="0"/>
            <a:t>Подготовить документы «Формирование контингента»</a:t>
          </a:r>
        </a:p>
      </dgm:t>
    </dgm:pt>
    <dgm:pt modelId="{3E09197D-1C07-4F2A-B70B-C24ADADF1E1A}" type="parTrans" cxnId="{6A98D872-0931-43FA-987B-7F1837830C90}">
      <dgm:prSet/>
      <dgm:spPr/>
      <dgm:t>
        <a:bodyPr/>
        <a:lstStyle/>
        <a:p>
          <a:endParaRPr lang="ru-RU"/>
        </a:p>
      </dgm:t>
    </dgm:pt>
    <dgm:pt modelId="{2234BBE3-1160-4501-BF85-78A6B3F6ACC7}" type="sibTrans" cxnId="{6A98D872-0931-43FA-987B-7F1837830C90}">
      <dgm:prSet/>
      <dgm:spPr/>
      <dgm:t>
        <a:bodyPr/>
        <a:lstStyle/>
        <a:p>
          <a:endParaRPr lang="ru-RU"/>
        </a:p>
      </dgm:t>
    </dgm:pt>
    <dgm:pt modelId="{F500B5E0-30B7-421B-BA6D-64959E6934E7}">
      <dgm:prSet custT="1"/>
      <dgm:spPr/>
      <dgm:t>
        <a:bodyPr/>
        <a:lstStyle/>
        <a:p>
          <a:r>
            <a:rPr lang="en-US" sz="2400" dirty="0"/>
            <a:t>3. </a:t>
          </a:r>
          <a:r>
            <a:rPr lang="ru-RU" sz="2400" dirty="0"/>
            <a:t>Подготовить документы «Учебный план», сформировать из них Рабочие планы на учебный год</a:t>
          </a:r>
        </a:p>
      </dgm:t>
    </dgm:pt>
    <dgm:pt modelId="{2B558397-0D6A-412A-9E58-EF634E4060FE}" type="parTrans" cxnId="{129C6557-0DA6-4AF5-BF8F-1EDD0A3EF17B}">
      <dgm:prSet/>
      <dgm:spPr/>
      <dgm:t>
        <a:bodyPr/>
        <a:lstStyle/>
        <a:p>
          <a:endParaRPr lang="ru-RU"/>
        </a:p>
      </dgm:t>
    </dgm:pt>
    <dgm:pt modelId="{56CBC013-1E92-4B50-B288-A1B5C14627D6}" type="sibTrans" cxnId="{129C6557-0DA6-4AF5-BF8F-1EDD0A3EF17B}">
      <dgm:prSet/>
      <dgm:spPr/>
      <dgm:t>
        <a:bodyPr/>
        <a:lstStyle/>
        <a:p>
          <a:endParaRPr lang="ru-RU"/>
        </a:p>
      </dgm:t>
    </dgm:pt>
    <dgm:pt modelId="{F6F188BF-893A-4F4D-AD71-9F112025EA3A}" type="pres">
      <dgm:prSet presAssocID="{2C9096BF-2BAF-491B-8848-5BBEFD9DF33F}" presName="Name0" presStyleCnt="0">
        <dgm:presLayoutVars>
          <dgm:dir/>
          <dgm:animLvl val="lvl"/>
          <dgm:resizeHandles val="exact"/>
        </dgm:presLayoutVars>
      </dgm:prSet>
      <dgm:spPr/>
    </dgm:pt>
    <dgm:pt modelId="{206ACFCC-5E58-434A-B293-8252345A8237}" type="pres">
      <dgm:prSet presAssocID="{A66EFCD4-37B6-45DD-881B-CF6217CB98C9}" presName="boxAndChildren" presStyleCnt="0"/>
      <dgm:spPr/>
    </dgm:pt>
    <dgm:pt modelId="{9E715762-2B64-4560-B500-7C913CE92EAB}" type="pres">
      <dgm:prSet presAssocID="{A66EFCD4-37B6-45DD-881B-CF6217CB98C9}" presName="parentTextBox" presStyleLbl="node1" presStyleIdx="0" presStyleCnt="5"/>
      <dgm:spPr/>
    </dgm:pt>
    <dgm:pt modelId="{8D22DD7B-0FC1-4B1F-AD8C-65EDE68C55E0}" type="pres">
      <dgm:prSet presAssocID="{2234BBE3-1160-4501-BF85-78A6B3F6ACC7}" presName="sp" presStyleCnt="0"/>
      <dgm:spPr/>
    </dgm:pt>
    <dgm:pt modelId="{E4D99074-AF3B-4366-A0E8-D02BE5587297}" type="pres">
      <dgm:prSet presAssocID="{31FF6B8F-807C-4EC1-98E5-E9A744982995}" presName="arrowAndChildren" presStyleCnt="0"/>
      <dgm:spPr/>
    </dgm:pt>
    <dgm:pt modelId="{7A9ACE1F-4236-4356-BD09-880453D47E6E}" type="pres">
      <dgm:prSet presAssocID="{31FF6B8F-807C-4EC1-98E5-E9A744982995}" presName="parentTextArrow" presStyleLbl="node1" presStyleIdx="1" presStyleCnt="5"/>
      <dgm:spPr/>
    </dgm:pt>
    <dgm:pt modelId="{1C3C7EF1-D321-4186-97CB-E64857C7B6BC}" type="pres">
      <dgm:prSet presAssocID="{56CBC013-1E92-4B50-B288-A1B5C14627D6}" presName="sp" presStyleCnt="0"/>
      <dgm:spPr/>
    </dgm:pt>
    <dgm:pt modelId="{4C3778BC-FDAA-4317-982C-959B7F95BA0B}" type="pres">
      <dgm:prSet presAssocID="{F500B5E0-30B7-421B-BA6D-64959E6934E7}" presName="arrowAndChildren" presStyleCnt="0"/>
      <dgm:spPr/>
    </dgm:pt>
    <dgm:pt modelId="{0203BC14-0B48-4F13-AC80-BEECD635EE86}" type="pres">
      <dgm:prSet presAssocID="{F500B5E0-30B7-421B-BA6D-64959E6934E7}" presName="parentTextArrow" presStyleLbl="node1" presStyleIdx="2" presStyleCnt="5"/>
      <dgm:spPr/>
    </dgm:pt>
    <dgm:pt modelId="{B9800C90-136D-4D08-9939-E72C3106BDF0}" type="pres">
      <dgm:prSet presAssocID="{64DA459A-7D13-4CC9-BB7E-DB171D59152B}" presName="sp" presStyleCnt="0"/>
      <dgm:spPr/>
    </dgm:pt>
    <dgm:pt modelId="{D5AF624A-77B1-4246-899B-396FF7B3D3B7}" type="pres">
      <dgm:prSet presAssocID="{29D13007-AB9A-4D8B-B958-4571F9A9A13B}" presName="arrowAndChildren" presStyleCnt="0"/>
      <dgm:spPr/>
    </dgm:pt>
    <dgm:pt modelId="{605D7FE3-192A-4E14-AEC1-DFF5A25A1930}" type="pres">
      <dgm:prSet presAssocID="{29D13007-AB9A-4D8B-B958-4571F9A9A13B}" presName="parentTextArrow" presStyleLbl="node1" presStyleIdx="3" presStyleCnt="5"/>
      <dgm:spPr/>
    </dgm:pt>
    <dgm:pt modelId="{A93E1D0F-9382-4406-B70B-BBB67BACB3C2}" type="pres">
      <dgm:prSet presAssocID="{352B9275-0B25-4C34-96D8-B7A506D75B0E}" presName="sp" presStyleCnt="0"/>
      <dgm:spPr/>
    </dgm:pt>
    <dgm:pt modelId="{1BB03E25-E2B4-4E90-9AF8-0B30E8EB7ADB}" type="pres">
      <dgm:prSet presAssocID="{57381957-E0C7-447F-AE5D-350ADCAAFD1C}" presName="arrowAndChildren" presStyleCnt="0"/>
      <dgm:spPr/>
    </dgm:pt>
    <dgm:pt modelId="{3519250F-B504-4D83-86F3-9F31F88AFE68}" type="pres">
      <dgm:prSet presAssocID="{57381957-E0C7-447F-AE5D-350ADCAAFD1C}" presName="parentTextArrow" presStyleLbl="node1" presStyleIdx="4" presStyleCnt="5"/>
      <dgm:spPr/>
    </dgm:pt>
  </dgm:ptLst>
  <dgm:cxnLst>
    <dgm:cxn modelId="{9BA9F60C-554B-453A-80BE-9D4D09D0D77B}" type="presOf" srcId="{29D13007-AB9A-4D8B-B958-4571F9A9A13B}" destId="{605D7FE3-192A-4E14-AEC1-DFF5A25A1930}" srcOrd="0" destOrd="0" presId="urn:microsoft.com/office/officeart/2005/8/layout/process4"/>
    <dgm:cxn modelId="{FF461D1F-28E4-4694-B3F0-719D6A28ADD6}" type="presOf" srcId="{31FF6B8F-807C-4EC1-98E5-E9A744982995}" destId="{7A9ACE1F-4236-4356-BD09-880453D47E6E}" srcOrd="0" destOrd="0" presId="urn:microsoft.com/office/officeart/2005/8/layout/process4"/>
    <dgm:cxn modelId="{6A98D872-0931-43FA-987B-7F1837830C90}" srcId="{2C9096BF-2BAF-491B-8848-5BBEFD9DF33F}" destId="{31FF6B8F-807C-4EC1-98E5-E9A744982995}" srcOrd="3" destOrd="0" parTransId="{3E09197D-1C07-4F2A-B70B-C24ADADF1E1A}" sibTransId="{2234BBE3-1160-4501-BF85-78A6B3F6ACC7}"/>
    <dgm:cxn modelId="{4A661254-07B1-4E1E-ACD8-2E75B277888A}" srcId="{2C9096BF-2BAF-491B-8848-5BBEFD9DF33F}" destId="{57381957-E0C7-447F-AE5D-350ADCAAFD1C}" srcOrd="0" destOrd="0" parTransId="{A8619FE2-676B-4E49-AEB6-C3C46188D44B}" sibTransId="{352B9275-0B25-4C34-96D8-B7A506D75B0E}"/>
    <dgm:cxn modelId="{129C6557-0DA6-4AF5-BF8F-1EDD0A3EF17B}" srcId="{2C9096BF-2BAF-491B-8848-5BBEFD9DF33F}" destId="{F500B5E0-30B7-421B-BA6D-64959E6934E7}" srcOrd="2" destOrd="0" parTransId="{2B558397-0D6A-412A-9E58-EF634E4060FE}" sibTransId="{56CBC013-1E92-4B50-B288-A1B5C14627D6}"/>
    <dgm:cxn modelId="{BC762985-B601-4A25-972F-6F224F98C8E1}" type="presOf" srcId="{2C9096BF-2BAF-491B-8848-5BBEFD9DF33F}" destId="{F6F188BF-893A-4F4D-AD71-9F112025EA3A}" srcOrd="0" destOrd="0" presId="urn:microsoft.com/office/officeart/2005/8/layout/process4"/>
    <dgm:cxn modelId="{F0F1929C-6977-411A-B3A4-4678A2472B47}" type="presOf" srcId="{A66EFCD4-37B6-45DD-881B-CF6217CB98C9}" destId="{9E715762-2B64-4560-B500-7C913CE92EAB}" srcOrd="0" destOrd="0" presId="urn:microsoft.com/office/officeart/2005/8/layout/process4"/>
    <dgm:cxn modelId="{3555FAAD-0FA1-455C-B3F2-00B4EA37882A}" srcId="{2C9096BF-2BAF-491B-8848-5BBEFD9DF33F}" destId="{A66EFCD4-37B6-45DD-881B-CF6217CB98C9}" srcOrd="4" destOrd="0" parTransId="{0F108A4A-C410-4EA3-8BF9-162BC6745FA4}" sibTransId="{5E1AD338-071A-44EA-93C0-EEEB69DB0D6D}"/>
    <dgm:cxn modelId="{6738DFD1-7573-4CC3-B365-F6B07A5A7106}" type="presOf" srcId="{F500B5E0-30B7-421B-BA6D-64959E6934E7}" destId="{0203BC14-0B48-4F13-AC80-BEECD635EE86}" srcOrd="0" destOrd="0" presId="urn:microsoft.com/office/officeart/2005/8/layout/process4"/>
    <dgm:cxn modelId="{8BA377D6-0A6A-42F9-8FF5-93FA1B3BEB6F}" type="presOf" srcId="{57381957-E0C7-447F-AE5D-350ADCAAFD1C}" destId="{3519250F-B504-4D83-86F3-9F31F88AFE68}" srcOrd="0" destOrd="0" presId="urn:microsoft.com/office/officeart/2005/8/layout/process4"/>
    <dgm:cxn modelId="{B33297F5-59D3-4F40-941E-6E93EA9A3009}" srcId="{2C9096BF-2BAF-491B-8848-5BBEFD9DF33F}" destId="{29D13007-AB9A-4D8B-B958-4571F9A9A13B}" srcOrd="1" destOrd="0" parTransId="{A8D223BA-6E05-40CF-896E-76F8A6A67389}" sibTransId="{64DA459A-7D13-4CC9-BB7E-DB171D59152B}"/>
    <dgm:cxn modelId="{AA8A0297-C64D-4ACA-B622-3C8C893FB303}" type="presParOf" srcId="{F6F188BF-893A-4F4D-AD71-9F112025EA3A}" destId="{206ACFCC-5E58-434A-B293-8252345A8237}" srcOrd="0" destOrd="0" presId="urn:microsoft.com/office/officeart/2005/8/layout/process4"/>
    <dgm:cxn modelId="{5A491FD9-C24F-415C-BCB6-86CEA3408BAD}" type="presParOf" srcId="{206ACFCC-5E58-434A-B293-8252345A8237}" destId="{9E715762-2B64-4560-B500-7C913CE92EAB}" srcOrd="0" destOrd="0" presId="urn:microsoft.com/office/officeart/2005/8/layout/process4"/>
    <dgm:cxn modelId="{DFCEADD8-B54E-46A9-97F2-3BE47B8BAEC9}" type="presParOf" srcId="{F6F188BF-893A-4F4D-AD71-9F112025EA3A}" destId="{8D22DD7B-0FC1-4B1F-AD8C-65EDE68C55E0}" srcOrd="1" destOrd="0" presId="urn:microsoft.com/office/officeart/2005/8/layout/process4"/>
    <dgm:cxn modelId="{53F82CC5-D10E-411D-A95B-BE304CDF576B}" type="presParOf" srcId="{F6F188BF-893A-4F4D-AD71-9F112025EA3A}" destId="{E4D99074-AF3B-4366-A0E8-D02BE5587297}" srcOrd="2" destOrd="0" presId="urn:microsoft.com/office/officeart/2005/8/layout/process4"/>
    <dgm:cxn modelId="{7A3890DE-C822-48CA-AE33-5C732329C7B9}" type="presParOf" srcId="{E4D99074-AF3B-4366-A0E8-D02BE5587297}" destId="{7A9ACE1F-4236-4356-BD09-880453D47E6E}" srcOrd="0" destOrd="0" presId="urn:microsoft.com/office/officeart/2005/8/layout/process4"/>
    <dgm:cxn modelId="{5C5D05CC-2BF1-460C-A8F7-EB879D0790F3}" type="presParOf" srcId="{F6F188BF-893A-4F4D-AD71-9F112025EA3A}" destId="{1C3C7EF1-D321-4186-97CB-E64857C7B6BC}" srcOrd="3" destOrd="0" presId="urn:microsoft.com/office/officeart/2005/8/layout/process4"/>
    <dgm:cxn modelId="{47A70F76-99C7-4D26-A3C5-5CDC4C453C06}" type="presParOf" srcId="{F6F188BF-893A-4F4D-AD71-9F112025EA3A}" destId="{4C3778BC-FDAA-4317-982C-959B7F95BA0B}" srcOrd="4" destOrd="0" presId="urn:microsoft.com/office/officeart/2005/8/layout/process4"/>
    <dgm:cxn modelId="{5D014D4A-755E-454F-9D47-DCA73203B85B}" type="presParOf" srcId="{4C3778BC-FDAA-4317-982C-959B7F95BA0B}" destId="{0203BC14-0B48-4F13-AC80-BEECD635EE86}" srcOrd="0" destOrd="0" presId="urn:microsoft.com/office/officeart/2005/8/layout/process4"/>
    <dgm:cxn modelId="{2299B61C-0D15-4B33-AA42-EE1EDA88171A}" type="presParOf" srcId="{F6F188BF-893A-4F4D-AD71-9F112025EA3A}" destId="{B9800C90-136D-4D08-9939-E72C3106BDF0}" srcOrd="5" destOrd="0" presId="urn:microsoft.com/office/officeart/2005/8/layout/process4"/>
    <dgm:cxn modelId="{CDB50A98-74D6-460E-9C5A-DCD11F4B21FB}" type="presParOf" srcId="{F6F188BF-893A-4F4D-AD71-9F112025EA3A}" destId="{D5AF624A-77B1-4246-899B-396FF7B3D3B7}" srcOrd="6" destOrd="0" presId="urn:microsoft.com/office/officeart/2005/8/layout/process4"/>
    <dgm:cxn modelId="{FF6DCF2D-8C84-4327-A622-D4081E24ECCC}" type="presParOf" srcId="{D5AF624A-77B1-4246-899B-396FF7B3D3B7}" destId="{605D7FE3-192A-4E14-AEC1-DFF5A25A1930}" srcOrd="0" destOrd="0" presId="urn:microsoft.com/office/officeart/2005/8/layout/process4"/>
    <dgm:cxn modelId="{0CE9CE4C-4F3C-485A-B0F6-B1D5DED3B591}" type="presParOf" srcId="{F6F188BF-893A-4F4D-AD71-9F112025EA3A}" destId="{A93E1D0F-9382-4406-B70B-BBB67BACB3C2}" srcOrd="7" destOrd="0" presId="urn:microsoft.com/office/officeart/2005/8/layout/process4"/>
    <dgm:cxn modelId="{3A436B7F-0AD9-4A43-B6F0-C207BC26C7EE}" type="presParOf" srcId="{F6F188BF-893A-4F4D-AD71-9F112025EA3A}" destId="{1BB03E25-E2B4-4E90-9AF8-0B30E8EB7ADB}" srcOrd="8" destOrd="0" presId="urn:microsoft.com/office/officeart/2005/8/layout/process4"/>
    <dgm:cxn modelId="{411C7EBA-10B5-468A-BD1C-041B11CE76BE}" type="presParOf" srcId="{1BB03E25-E2B4-4E90-9AF8-0B30E8EB7ADB}" destId="{3519250F-B504-4D83-86F3-9F31F88AFE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15762-2B64-4560-B500-7C913CE92EAB}">
      <dsp:nvSpPr>
        <dsp:cNvPr id="0" name=""/>
        <dsp:cNvSpPr/>
      </dsp:nvSpPr>
      <dsp:spPr>
        <a:xfrm>
          <a:off x="0" y="4513261"/>
          <a:ext cx="8928100" cy="740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 </a:t>
          </a:r>
          <a:r>
            <a:rPr lang="ru-RU" sz="2400" kern="1200" dirty="0"/>
            <a:t>Подготовить документы «Распределение поручений»</a:t>
          </a:r>
        </a:p>
      </dsp:txBody>
      <dsp:txXfrm>
        <a:off x="0" y="4513261"/>
        <a:ext cx="8928100" cy="740438"/>
      </dsp:txXfrm>
    </dsp:sp>
    <dsp:sp modelId="{7A9ACE1F-4236-4356-BD09-880453D47E6E}">
      <dsp:nvSpPr>
        <dsp:cNvPr id="0" name=""/>
        <dsp:cNvSpPr/>
      </dsp:nvSpPr>
      <dsp:spPr>
        <a:xfrm rot="10800000">
          <a:off x="0" y="3385574"/>
          <a:ext cx="8928100" cy="113879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</a:t>
          </a:r>
          <a:r>
            <a:rPr lang="ru-RU" sz="2400" kern="1200" dirty="0"/>
            <a:t>Подготовить документы «Формирование контингента»</a:t>
          </a:r>
        </a:p>
      </dsp:txBody>
      <dsp:txXfrm rot="10800000">
        <a:off x="0" y="3385574"/>
        <a:ext cx="8928100" cy="739954"/>
      </dsp:txXfrm>
    </dsp:sp>
    <dsp:sp modelId="{0203BC14-0B48-4F13-AC80-BEECD635EE86}">
      <dsp:nvSpPr>
        <dsp:cNvPr id="0" name=""/>
        <dsp:cNvSpPr/>
      </dsp:nvSpPr>
      <dsp:spPr>
        <a:xfrm rot="10800000">
          <a:off x="0" y="2257886"/>
          <a:ext cx="8928100" cy="113879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</a:t>
          </a:r>
          <a:r>
            <a:rPr lang="ru-RU" sz="2400" kern="1200" dirty="0"/>
            <a:t>Подготовить документы «Учебный план», сформировать из них Рабочие планы на учебный год</a:t>
          </a:r>
        </a:p>
      </dsp:txBody>
      <dsp:txXfrm rot="10800000">
        <a:off x="0" y="2257886"/>
        <a:ext cx="8928100" cy="739954"/>
      </dsp:txXfrm>
    </dsp:sp>
    <dsp:sp modelId="{605D7FE3-192A-4E14-AEC1-DFF5A25A1930}">
      <dsp:nvSpPr>
        <dsp:cNvPr id="0" name=""/>
        <dsp:cNvSpPr/>
      </dsp:nvSpPr>
      <dsp:spPr>
        <a:xfrm rot="10800000">
          <a:off x="0" y="1130199"/>
          <a:ext cx="8928100" cy="113879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</a:t>
          </a:r>
          <a:r>
            <a:rPr lang="ru-RU" sz="2400" kern="1200" dirty="0"/>
            <a:t>Настроить расчеты на учебный год, обновить штатный состав подразделений</a:t>
          </a:r>
        </a:p>
      </dsp:txBody>
      <dsp:txXfrm rot="10800000">
        <a:off x="0" y="1130199"/>
        <a:ext cx="8928100" cy="739954"/>
      </dsp:txXfrm>
    </dsp:sp>
    <dsp:sp modelId="{3519250F-B504-4D83-86F3-9F31F88AFE68}">
      <dsp:nvSpPr>
        <dsp:cNvPr id="0" name=""/>
        <dsp:cNvSpPr/>
      </dsp:nvSpPr>
      <dsp:spPr>
        <a:xfrm rot="10800000">
          <a:off x="0" y="2512"/>
          <a:ext cx="8928100" cy="113879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</a:t>
          </a:r>
          <a:r>
            <a:rPr lang="ru-RU" sz="2400" kern="1200" dirty="0"/>
            <a:t>Заполнить общие настройки и вспомогательную НСИ</a:t>
          </a:r>
        </a:p>
      </dsp:txBody>
      <dsp:txXfrm rot="10800000">
        <a:off x="0" y="2512"/>
        <a:ext cx="8928100" cy="739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755D-93DD-4E50-9ED4-018B7A887F2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3518C-287D-406C-8DB1-F6D9FEB5A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3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19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4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4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5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29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4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20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9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51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47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6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96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5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33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53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4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8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2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2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1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3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9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1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38" name="Picture 38" descr="top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3614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793615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93616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793620" name="Text Box 20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793631" name="Text Box 31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800000"/>
                </a:solidFill>
              </a:rPr>
              <a:t>Тринадцатая международная научно-практическая конференция</a:t>
            </a:r>
          </a:p>
        </p:txBody>
      </p:sp>
      <p:pic>
        <p:nvPicPr>
          <p:cNvPr id="793634" name="Picture 34" descr="лого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35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3639" name="Text Box 39"/>
          <p:cNvSpPr txBox="1">
            <a:spLocks noChangeArrowheads="1"/>
          </p:cNvSpPr>
          <p:nvPr/>
        </p:nvSpPr>
        <p:spPr bwMode="auto">
          <a:xfrm>
            <a:off x="5364163" y="6446838"/>
            <a:ext cx="374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1">
                <a:solidFill>
                  <a:srgbClr val="800000"/>
                </a:solidFill>
              </a:rPr>
              <a:t>29-30 января 2013 г.</a:t>
            </a:r>
          </a:p>
        </p:txBody>
      </p:sp>
      <p:sp>
        <p:nvSpPr>
          <p:cNvPr id="793640" name="Text Box 40"/>
          <p:cNvSpPr txBox="1">
            <a:spLocks noChangeArrowheads="1"/>
          </p:cNvSpPr>
          <p:nvPr/>
        </p:nvSpPr>
        <p:spPr bwMode="auto">
          <a:xfrm>
            <a:off x="685800" y="1557338"/>
            <a:ext cx="79898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800" b="1">
                <a:solidFill>
                  <a:srgbClr val="CC3300"/>
                </a:solidFill>
              </a:rPr>
              <a:t>Технологии "1С" для эффективного обучения и подготовки кадров в целях повышения производительности труда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3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1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81724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0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81724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6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1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005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388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803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206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175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91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769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20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9525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0656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0264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836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3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2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9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8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7" name="Picture 47" descr="1C_06_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3648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r>
              <a:rPr lang="en-US"/>
              <a:t>http://cito-rzn.ru/</a:t>
            </a: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</a:defRPr>
            </a:lvl1pPr>
          </a:lstStyle>
          <a:p>
            <a:fld id="{CB684225-7A45-45BD-AC06-FE724A174E4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3658" name="Picture 58" descr="лого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9" name="Line 59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4" name="Picture 2" descr="1C_06_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395719" name="Picture 7" descr="лого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5720" name="Line 8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95721" name="Picture 9" descr="top0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5722" name="Picture 10" descr="лого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5723" name="Line 11"/>
          <p:cNvSpPr>
            <a:spLocks noChangeShapeType="1"/>
          </p:cNvSpPr>
          <p:nvPr/>
        </p:nvSpPr>
        <p:spPr bwMode="auto">
          <a:xfrm>
            <a:off x="971550" y="114300"/>
            <a:ext cx="0" cy="865188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95724" name="Text Box 12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800000"/>
                </a:solidFill>
              </a:rPr>
              <a:t>Двенадцатая международная научно-практическая конференция</a:t>
            </a:r>
          </a:p>
        </p:txBody>
      </p:sp>
      <p:sp>
        <p:nvSpPr>
          <p:cNvPr id="1395725" name="Text Box 13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grpSp>
        <p:nvGrpSpPr>
          <p:cNvPr id="1395726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1395727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395728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1395729" name="Text Box 17"/>
          <p:cNvSpPr txBox="1">
            <a:spLocks noChangeArrowheads="1"/>
          </p:cNvSpPr>
          <p:nvPr/>
        </p:nvSpPr>
        <p:spPr bwMode="auto">
          <a:xfrm>
            <a:off x="5364163" y="6446838"/>
            <a:ext cx="374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1">
                <a:solidFill>
                  <a:srgbClr val="800000"/>
                </a:solidFill>
              </a:rPr>
              <a:t>31 января - 1 февраля 2012 г.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26" Type="http://schemas.openxmlformats.org/officeDocument/2006/relationships/image" Target="../media/image61.png"/><Relationship Id="rId39" Type="http://schemas.openxmlformats.org/officeDocument/2006/relationships/image" Target="../media/image74.jpeg"/><Relationship Id="rId21" Type="http://schemas.openxmlformats.org/officeDocument/2006/relationships/image" Target="../media/image56.jpeg"/><Relationship Id="rId34" Type="http://schemas.openxmlformats.org/officeDocument/2006/relationships/image" Target="../media/image69.png"/><Relationship Id="rId42" Type="http://schemas.openxmlformats.org/officeDocument/2006/relationships/image" Target="../media/image77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1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24" Type="http://schemas.openxmlformats.org/officeDocument/2006/relationships/image" Target="../media/image59.jpeg"/><Relationship Id="rId32" Type="http://schemas.openxmlformats.org/officeDocument/2006/relationships/image" Target="../media/image67.jpeg"/><Relationship Id="rId37" Type="http://schemas.openxmlformats.org/officeDocument/2006/relationships/image" Target="../media/image72.jpeg"/><Relationship Id="rId40" Type="http://schemas.openxmlformats.org/officeDocument/2006/relationships/image" Target="../media/image75.png"/><Relationship Id="rId45" Type="http://schemas.openxmlformats.org/officeDocument/2006/relationships/image" Target="../media/image80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23" Type="http://schemas.openxmlformats.org/officeDocument/2006/relationships/image" Target="../media/image58.jpeg"/><Relationship Id="rId28" Type="http://schemas.openxmlformats.org/officeDocument/2006/relationships/image" Target="../media/image63.jpeg"/><Relationship Id="rId36" Type="http://schemas.openxmlformats.org/officeDocument/2006/relationships/image" Target="../media/image71.jpe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jpeg"/><Relationship Id="rId44" Type="http://schemas.openxmlformats.org/officeDocument/2006/relationships/image" Target="../media/image79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jpeg"/><Relationship Id="rId22" Type="http://schemas.openxmlformats.org/officeDocument/2006/relationships/image" Target="../media/image57.jpeg"/><Relationship Id="rId27" Type="http://schemas.openxmlformats.org/officeDocument/2006/relationships/image" Target="../media/image62.jpeg"/><Relationship Id="rId30" Type="http://schemas.openxmlformats.org/officeDocument/2006/relationships/image" Target="../media/image65.jpeg"/><Relationship Id="rId35" Type="http://schemas.openxmlformats.org/officeDocument/2006/relationships/image" Target="../media/image70.jpeg"/><Relationship Id="rId43" Type="http://schemas.openxmlformats.org/officeDocument/2006/relationships/image" Target="../media/image78.png"/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jpeg"/><Relationship Id="rId38" Type="http://schemas.openxmlformats.org/officeDocument/2006/relationships/image" Target="../media/image73.jpeg"/><Relationship Id="rId20" Type="http://schemas.openxmlformats.org/officeDocument/2006/relationships/image" Target="../media/image55.png"/><Relationship Id="rId41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solutions.1c.ru/catalog/university" TargetMode="External"/><Relationship Id="rId3" Type="http://schemas.openxmlformats.org/officeDocument/2006/relationships/hyperlink" Target="mailto:d.pakin@rsu.edu.ru" TargetMode="External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o-rzn.ru/" TargetMode="External"/><Relationship Id="rId5" Type="http://schemas.openxmlformats.org/officeDocument/2006/relationships/hyperlink" Target="mailto:edu@1c-pa.ru" TargetMode="External"/><Relationship Id="rId4" Type="http://schemas.openxmlformats.org/officeDocument/2006/relationships/image" Target="../media/image81.jpeg"/><Relationship Id="rId9" Type="http://schemas.openxmlformats.org/officeDocument/2006/relationships/hyperlink" Target="http://solutions.1c.ru/catalog/university-pro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9545"/>
            <a:ext cx="9144000" cy="190207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планирования, нормирования, расчета и распределения учебной нагрузки педагогических работников в 1С:Университет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323728" y="3079002"/>
            <a:ext cx="4496544" cy="205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 sz="2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ru-RU" sz="2400" b="1" dirty="0"/>
              <a:t>Пакин Дмитрий Евгеньевич</a:t>
            </a:r>
          </a:p>
          <a:p>
            <a:r>
              <a:rPr lang="ru-RU" sz="2400" b="1" dirty="0"/>
              <a:t>Технический директор</a:t>
            </a:r>
            <a:endParaRPr lang="en-US" sz="24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381176" cy="143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25759"/>
            <a:ext cx="3482547" cy="8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Шаг-1: Общие настройки – Структуры университета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18" y="1133165"/>
            <a:ext cx="8208466" cy="1699438"/>
          </a:xfrm>
        </p:spPr>
        <p:txBody>
          <a:bodyPr/>
          <a:lstStyle/>
          <a:p>
            <a:r>
              <a:rPr lang="ru-RU" dirty="0"/>
              <a:t>Настройка констант для видов структур университета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10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10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9D86A0-7EFD-4410-81B4-CB2E8399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8" y="1773666"/>
            <a:ext cx="8447984" cy="314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21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Шаг-1: Общие настройки – Учебные 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18" y="1133165"/>
            <a:ext cx="8208466" cy="1699438"/>
          </a:xfrm>
        </p:spPr>
        <p:txBody>
          <a:bodyPr/>
          <a:lstStyle/>
          <a:p>
            <a:r>
              <a:rPr lang="ru-RU" dirty="0"/>
              <a:t>Настройка режимов редактирования учебных планов, обновления графиков учебного процесса, внешнего вида документа «Учебный план»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11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11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FAE1DD-5166-43A0-B077-60B2402B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2372336"/>
            <a:ext cx="8532440" cy="297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97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Шаг-1: 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5447361"/>
          </a:xfrm>
        </p:spPr>
        <p:txBody>
          <a:bodyPr/>
          <a:lstStyle/>
          <a:p>
            <a:r>
              <a:rPr lang="ru-RU" sz="1400" dirty="0"/>
              <a:t>ВАЖНО: в справочниках НЕ ДОЛЖНО быть дублей. В случае обнаружения дубли необходимо удалить (можно воспользоваться штатной обработкой «Поиск и удаление дублей»</a:t>
            </a:r>
          </a:p>
          <a:p>
            <a:r>
              <a:rPr lang="ru-RU" sz="1400" dirty="0"/>
              <a:t>ВАЖНО: все вспомогательные справочники должны быть доступны пользователям только на ПРОСМОТР. Обязательно закладывайте в состав работ настройку прав доступа.</a:t>
            </a:r>
          </a:p>
          <a:p>
            <a:r>
              <a:rPr lang="ru-RU" sz="1400" dirty="0"/>
              <a:t>Внимательно и максимально полно заполняйте элементы вспомогательных справочников. От этого будет зависеть весь дальнейший учет в учебных планах и расчете нагрузки</a:t>
            </a:r>
          </a:p>
          <a:p>
            <a:r>
              <a:rPr lang="ru-RU" sz="1400" dirty="0"/>
              <a:t>Специальности можно заполнить из встроенного классификатора</a:t>
            </a:r>
          </a:p>
          <a:p>
            <a:r>
              <a:rPr lang="ru-RU" sz="1400" dirty="0"/>
              <a:t>Справочники «Дисциплины», «Тип записи учебного плана» и «Результаты освоения программ» сформируются автоматически при первом импорте учебных планов из </a:t>
            </a:r>
            <a:r>
              <a:rPr lang="en-US" sz="1400" dirty="0" err="1"/>
              <a:t>GosInsp</a:t>
            </a:r>
            <a:endParaRPr lang="ru-RU" sz="1400" dirty="0"/>
          </a:p>
          <a:p>
            <a:r>
              <a:rPr lang="ru-RU" sz="1400" dirty="0"/>
              <a:t>В справочнике «Должности» не забывайте ставить галку «Разрешать выбор в распределении поручений»</a:t>
            </a:r>
          </a:p>
          <a:p>
            <a:r>
              <a:rPr lang="ru-RU" sz="1400" dirty="0"/>
              <a:t>В справочнике «Штатные ставки» должен быть заполнен процент от полной ставки</a:t>
            </a:r>
          </a:p>
          <a:p>
            <a:r>
              <a:rPr lang="ru-RU" sz="1400" dirty="0"/>
              <a:t>В справочнике «Список структур университета» у кафедр должны быть заполнены номера для быстрого ввода</a:t>
            </a:r>
          </a:p>
          <a:p>
            <a:r>
              <a:rPr lang="ru-RU" sz="1400" dirty="0"/>
              <a:t>Справочники «Виды контроля» и «Виды нагрузки» должны быть правильно заполнены с учетом выделения аудиторной\внеаудиторной\дополнительной нагрузки + не забывайте, что виды контроля – это то, за что может быть поставлена оценка через ведомость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12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12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9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Шаг-2: Настройка расчетов и заполнение штатного состава подразделений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4546192"/>
          </a:xfrm>
        </p:spPr>
        <p:txBody>
          <a:bodyPr/>
          <a:lstStyle/>
          <a:p>
            <a:pPr marL="0" indent="0">
              <a:buNone/>
            </a:pPr>
            <a:r>
              <a:rPr lang="ru-RU" sz="1200" b="1" u="sng" dirty="0"/>
              <a:t>Что сделать:</a:t>
            </a:r>
          </a:p>
          <a:p>
            <a:r>
              <a:rPr lang="ru-RU" sz="1200" dirty="0"/>
              <a:t>Заполнить формулы расчетов в справочнике «Правила расчета» согласно принятой в вузе </a:t>
            </a:r>
            <a:r>
              <a:rPr lang="ru-RU" sz="1200" dirty="0" err="1"/>
              <a:t>нормативке</a:t>
            </a:r>
            <a:r>
              <a:rPr lang="ru-RU" sz="1200" dirty="0"/>
              <a:t> по нормам времени для расчета нагрузки</a:t>
            </a:r>
          </a:p>
          <a:p>
            <a:r>
              <a:rPr lang="ru-RU" sz="1200" dirty="0"/>
              <a:t>При необходимости заполнить регистр сведений «Нормы часов для видов контроля» на выбранный учебный год</a:t>
            </a:r>
          </a:p>
          <a:p>
            <a:r>
              <a:rPr lang="ru-RU" sz="1200" dirty="0"/>
              <a:t>При необходимости выполнить настройку закрепления правил расчета в справочнике «Настройка закрепления правил за нагрузкой» на выбранный учебный год</a:t>
            </a:r>
          </a:p>
          <a:p>
            <a:r>
              <a:rPr lang="ru-RU" sz="1200" dirty="0"/>
              <a:t>Выполнить настройку формирования контингента на выбранный учебный год в справочнике «Настройки формирования контингента»</a:t>
            </a:r>
          </a:p>
          <a:p>
            <a:r>
              <a:rPr lang="ru-RU" sz="1200" dirty="0"/>
              <a:t>При необходимости сформировать документы «Установка норм нагрузки сотрудников» и «Квалификационные требования» для осуществления дополнительного контроля  при будущем распределении нагрузки</a:t>
            </a:r>
          </a:p>
          <a:p>
            <a:r>
              <a:rPr lang="ru-RU" sz="1200" dirty="0"/>
              <a:t>Заполнить вспомогательную нормативно-справочную информацию (НСИ), необходимую для учета штатного состава кафедр</a:t>
            </a:r>
          </a:p>
          <a:p>
            <a:endParaRPr lang="ru-RU" sz="1200" dirty="0"/>
          </a:p>
          <a:p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r>
              <a:rPr lang="ru-RU" sz="1200" dirty="0"/>
              <a:t>Подготовить данные по штатному составу кафедр с помощью заполнения справочников «Физические лица», «Сотрудники» и документа «Кадровое перемещение»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13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13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D6C5067-76D0-4F96-AD08-F325B8A63456}"/>
              </a:ext>
            </a:extLst>
          </p:cNvPr>
          <p:cNvSpPr txBox="1">
            <a:spLocks/>
          </p:cNvSpPr>
          <p:nvPr/>
        </p:nvSpPr>
        <p:spPr bwMode="auto">
          <a:xfrm>
            <a:off x="107950" y="5696481"/>
            <a:ext cx="8902700" cy="20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400" b="1" u="sng" kern="0" dirty="0"/>
              <a:t>Кто делает:</a:t>
            </a:r>
          </a:p>
          <a:p>
            <a:r>
              <a:rPr lang="ru-RU" sz="1400" kern="0" dirty="0"/>
              <a:t>Сотрудники УМУ</a:t>
            </a:r>
          </a:p>
          <a:p>
            <a:endParaRPr lang="ru-RU" sz="1400" kern="0" dirty="0"/>
          </a:p>
          <a:p>
            <a:endParaRPr lang="ru-RU" sz="1400" kern="0" dirty="0"/>
          </a:p>
        </p:txBody>
      </p:sp>
      <p:sp>
        <p:nvSpPr>
          <p:cNvPr id="12" name="Скругленный прямоугольник 28">
            <a:extLst>
              <a:ext uri="{FF2B5EF4-FFF2-40B4-BE49-F238E27FC236}">
                <a16:creationId xmlns:a16="http://schemas.microsoft.com/office/drawing/2014/main" id="{DDF18AD1-5ABD-4C37-9E27-9A008740454F}"/>
              </a:ext>
            </a:extLst>
          </p:cNvPr>
          <p:cNvSpPr/>
          <p:nvPr/>
        </p:nvSpPr>
        <p:spPr>
          <a:xfrm>
            <a:off x="1229048" y="4149080"/>
            <a:ext cx="3528392" cy="10081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solidFill>
                  <a:schemeClr val="tx1"/>
                </a:solidFill>
              </a:rPr>
              <a:t>Штатные ставки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solidFill>
                  <a:schemeClr val="tx1"/>
                </a:solidFill>
              </a:rPr>
              <a:t>Должности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Виды начисления заработной платы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Аналитика кадровых перемещений</a:t>
            </a:r>
          </a:p>
        </p:txBody>
      </p:sp>
      <p:sp>
        <p:nvSpPr>
          <p:cNvPr id="13" name="Скругленный прямоугольник 28">
            <a:extLst>
              <a:ext uri="{FF2B5EF4-FFF2-40B4-BE49-F238E27FC236}">
                <a16:creationId xmlns:a16="http://schemas.microsoft.com/office/drawing/2014/main" id="{7F2FD145-156D-4DC6-AEA1-32C0D1E28F0B}"/>
              </a:ext>
            </a:extLst>
          </p:cNvPr>
          <p:cNvSpPr/>
          <p:nvPr/>
        </p:nvSpPr>
        <p:spPr>
          <a:xfrm>
            <a:off x="5368038" y="4149080"/>
            <a:ext cx="2875850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solidFill>
                  <a:schemeClr val="tx1"/>
                </a:solidFill>
              </a:rPr>
              <a:t>Физические лица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solidFill>
                  <a:schemeClr val="tx1"/>
                </a:solidFill>
              </a:rPr>
              <a:t>Сотрудники</a:t>
            </a:r>
          </a:p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Документы: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solidFill>
                  <a:schemeClr val="tx1"/>
                </a:solidFill>
              </a:rPr>
              <a:t>Кадровое перемещение</a:t>
            </a:r>
          </a:p>
        </p:txBody>
      </p:sp>
    </p:spTree>
    <p:extLst>
      <p:ext uri="{BB962C8B-B14F-4D97-AF65-F5344CB8AC3E}">
        <p14:creationId xmlns:p14="http://schemas.microsoft.com/office/powerpoint/2010/main" val="23403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0B4AD59D-AB42-4F3C-B4D2-CF65D26B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7937"/>
            <a:ext cx="8229600" cy="1143001"/>
          </a:xfrm>
        </p:spPr>
        <p:txBody>
          <a:bodyPr/>
          <a:lstStyle/>
          <a:p>
            <a:r>
              <a:rPr lang="ru-RU" altLang="ru-RU" sz="2400" b="1" dirty="0"/>
              <a:t>Шаг-2: Правила расчета учебной нагрузки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EA801073-191F-44E5-90CE-5CD4132B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9" y="1268760"/>
            <a:ext cx="63722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3580769-7B67-4D85-B15B-92834652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5078"/>
            <a:ext cx="63722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C588E7F-CCAE-4F82-884E-D587D41B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23" y="2777232"/>
            <a:ext cx="6372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5A6BA395-9B84-4B12-B90E-480D6CC164FB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14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7EC0AA-94D3-4A83-AF3E-C8A1818610F6}"/>
              </a:ext>
            </a:extLst>
          </p:cNvPr>
          <p:cNvSpPr txBox="1"/>
          <p:nvPr/>
        </p:nvSpPr>
        <p:spPr>
          <a:xfrm>
            <a:off x="28724" y="1177330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Значения некоторых источников формирования: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КоличествоКонтингентаПоСтроке</a:t>
            </a:r>
            <a:r>
              <a:rPr lang="ru-RU" sz="1600" dirty="0">
                <a:latin typeface="Arial" charset="0"/>
              </a:rPr>
              <a:t> – общее количество структурных единиц организации студентов в составе нескольких потоков;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КоличествоКонтингентаПоПотоку</a:t>
            </a:r>
            <a:r>
              <a:rPr lang="ru-RU" sz="1600" dirty="0">
                <a:latin typeface="Arial" charset="0"/>
              </a:rPr>
              <a:t> – количество потоков;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КоличествоКонтингентаПоГруппе</a:t>
            </a:r>
            <a:r>
              <a:rPr lang="ru-RU" sz="1600" dirty="0">
                <a:latin typeface="Arial" charset="0"/>
              </a:rPr>
              <a:t> – количество учебных групп;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КоличествоКонтингентаПоПодГруппе</a:t>
            </a:r>
            <a:r>
              <a:rPr lang="ru-RU" sz="1600" dirty="0">
                <a:latin typeface="Arial" charset="0"/>
              </a:rPr>
              <a:t> – количество учебных подгрупп;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КоличествоСтудентовПоСтроке</a:t>
            </a:r>
            <a:r>
              <a:rPr lang="ru-RU" sz="1600" dirty="0">
                <a:latin typeface="Arial" charset="0"/>
              </a:rPr>
              <a:t> – суммарное количество студентов в составе всех структурных единиц;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КоличествоСтудентовПоПотоку</a:t>
            </a:r>
            <a:r>
              <a:rPr lang="ru-RU" sz="1600" dirty="0">
                <a:latin typeface="Arial" charset="0"/>
              </a:rPr>
              <a:t> – количество студентов в составе потока;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КоличествоСтудентовПоГруппе</a:t>
            </a:r>
            <a:r>
              <a:rPr lang="ru-RU" sz="1600" dirty="0">
                <a:latin typeface="Arial" charset="0"/>
              </a:rPr>
              <a:t> – количество студентов в одной группе;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charset="0"/>
              </a:rPr>
              <a:t>КоличествоСтудентовПоПодГруппе</a:t>
            </a:r>
            <a:r>
              <a:rPr lang="ru-RU" sz="1600" dirty="0">
                <a:latin typeface="Arial" charset="0"/>
              </a:rPr>
              <a:t> – количество студентов в одной подгруппе;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charset="0"/>
              </a:rPr>
              <a:t>Норма – норма часов для определенного вида контроля по данной дисциплине; данные о нормах часов хранятся в регистре сведений «Нормы часов для видов контроля»;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charset="0"/>
              </a:rPr>
              <a:t>Количество – количество нагрузки в соответствии с учебным планом. </a:t>
            </a:r>
          </a:p>
          <a:p>
            <a:pPr>
              <a:defRPr/>
            </a:pPr>
            <a:endParaRPr lang="ru-RU" sz="1600" dirty="0">
              <a:latin typeface="Arial" charset="0"/>
            </a:endParaRPr>
          </a:p>
          <a:p>
            <a:pPr>
              <a:defRPr/>
            </a:pPr>
            <a:r>
              <a:rPr lang="ru-RU" sz="1600" dirty="0">
                <a:latin typeface="Arial" charset="0"/>
              </a:rPr>
              <a:t>Также возможно использование фиксированных чисел.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DEA60D-27B0-4114-BA7F-6D36E413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7937"/>
            <a:ext cx="8229600" cy="1143001"/>
          </a:xfrm>
        </p:spPr>
        <p:txBody>
          <a:bodyPr/>
          <a:lstStyle/>
          <a:p>
            <a:r>
              <a:rPr lang="ru-RU" altLang="ru-RU" sz="2400" b="1" dirty="0"/>
              <a:t>Шаг-2: Правила расчета учебной нагрузки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8E0E185C-63D4-4038-ADE0-3A0C4C5185A6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15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8E0012A-573A-4162-9F83-72FEE65A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Шаг-2: Нормы часов для видов контроля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DA4C4E-5EB3-48BF-8648-6EA9E19A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7" y="1556792"/>
            <a:ext cx="8746286" cy="437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379D5912-5663-4192-B37B-F9AD85767480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16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8E0012A-573A-4162-9F83-72FEE65A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-45386"/>
            <a:ext cx="824440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Шаг-2: Настройка закрепления правил за нагрузкой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943EE3-5C99-4CD2-83B0-4BB3BD8E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54" y="1196752"/>
            <a:ext cx="6422492" cy="528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A9C6FC21-ACAE-4611-983E-04371A6C96C3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17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8E0012A-573A-4162-9F83-72FEE65A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00" y="0"/>
            <a:ext cx="824440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Шаг-2: Настройка формирования контингента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2F508C-4E11-4042-90B7-082B423E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20" y="1412776"/>
            <a:ext cx="870935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2F9A50DE-ED2B-4B49-A8FC-B6FC19660F98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18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0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97C05F-B9DF-496B-AA12-6915BD0C06F2}"/>
              </a:ext>
            </a:extLst>
          </p:cNvPr>
          <p:cNvSpPr txBox="1"/>
          <p:nvPr/>
        </p:nvSpPr>
        <p:spPr>
          <a:xfrm>
            <a:off x="0" y="1196975"/>
            <a:ext cx="9144000" cy="524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В справочнике «Настройки формирования контингента» могут быть использованы следующие источники данных о контингенте:</a:t>
            </a:r>
          </a:p>
          <a:p>
            <a:pPr>
              <a:defRPr/>
            </a:pPr>
            <a:endParaRPr lang="ru-RU" sz="1600" dirty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charset="0"/>
              </a:rPr>
              <a:t>регистр сведений </a:t>
            </a:r>
            <a:r>
              <a:rPr lang="ru-RU" sz="1600" b="1" u="sng" dirty="0">
                <a:latin typeface="Arial" charset="0"/>
              </a:rPr>
              <a:t>«Численность обучающихся на учебных планах»</a:t>
            </a:r>
            <a:r>
              <a:rPr lang="ru-RU" sz="1600" dirty="0">
                <a:latin typeface="Arial" charset="0"/>
              </a:rPr>
              <a:t> – источником данных служит регистр сведений «Численность обучающихся на учебных планах», где указываются данные о планируемом контингенте студентов;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charset="0"/>
              </a:rPr>
              <a:t>регистр сведений «Состояние студентов» – источником данных служит регистр сведений «Состояние студентов», который заполняется автоматически после проведения приказов на зачисление в вуз и приказов о движении контингента (переводы, отчисление, восстановление и т.д.);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charset="0"/>
              </a:rPr>
              <a:t>регистры сведений «Численность обучающихся на учебных планах» и «Состояние студентов» с приоритетом регистра сведений «Численность обучающихся на учебных планах» – в этом случае используются оба регистра, но данные из регистра сведений «Состояние студентов» используются только в том случае, если соответствующих данных о контингенте нет в регистре «Численность обучающихся на учебных планах»;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charset="0"/>
              </a:rPr>
              <a:t>регистры сведений «Численность обучающихся на учебных планах» и «Состояние студентов» с приоритетом регистра сведений «Состояние студентов» – в этом случае используются оба регистра, но данные из регистра сведений «Численность обучающихся на учебных планах» используются только в том случае, если соответствующих данных о контингенте нет в регистре «Состояние студентов».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40B8A0-FD64-45DA-B789-16EEB7BE7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00" y="0"/>
            <a:ext cx="824440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Шаг-2: Настройка формирования контингента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C40E5243-1234-41FD-9B57-733FA41A1B28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19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8B235D2F-60C6-4643-A354-9CF16CD2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17474"/>
            <a:ext cx="7992888" cy="863601"/>
          </a:xfrm>
        </p:spPr>
        <p:txBody>
          <a:bodyPr/>
          <a:lstStyle/>
          <a:p>
            <a:r>
              <a:rPr lang="ru-RU" altLang="ru-RU" sz="2400" b="1" dirty="0"/>
              <a:t>«1С:Университет ПРОФ». Структура конфигурации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0676279-0292-4E04-99BB-F92A385833FC}"/>
              </a:ext>
            </a:extLst>
          </p:cNvPr>
          <p:cNvGrpSpPr/>
          <p:nvPr/>
        </p:nvGrpSpPr>
        <p:grpSpPr>
          <a:xfrm>
            <a:off x="323850" y="1177925"/>
            <a:ext cx="8351838" cy="5367338"/>
            <a:chOff x="323850" y="1177925"/>
            <a:chExt cx="8351838" cy="5367338"/>
          </a:xfrm>
        </p:grpSpPr>
        <p:pic>
          <p:nvPicPr>
            <p:cNvPr id="9219" name="Picture 5" descr="\\storage\1C-Portal\Продвижение продукта\05 1C - мероприятия и публикации\20180302 Партнер\pix\автоматизируемые бизнес процессы с гиа.jpg">
              <a:extLst>
                <a:ext uri="{FF2B5EF4-FFF2-40B4-BE49-F238E27FC236}">
                  <a16:creationId xmlns:a16="http://schemas.microsoft.com/office/drawing/2014/main" id="{4D56E744-6CB9-40C8-B4A1-B6554E537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177925"/>
              <a:ext cx="8351838" cy="536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Скругленный прямоугольник 2">
              <a:extLst>
                <a:ext uri="{FF2B5EF4-FFF2-40B4-BE49-F238E27FC236}">
                  <a16:creationId xmlns:a16="http://schemas.microsoft.com/office/drawing/2014/main" id="{9CA2BFFF-8551-439D-9459-77B8F1BD1C1D}"/>
                </a:ext>
              </a:extLst>
            </p:cNvPr>
            <p:cNvSpPr/>
            <p:nvPr/>
          </p:nvSpPr>
          <p:spPr>
            <a:xfrm>
              <a:off x="539750" y="2276475"/>
              <a:ext cx="1295400" cy="7207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09D0FE80-87A2-49F8-9915-6B155D80F3CD}"/>
                </a:ext>
              </a:extLst>
            </p:cNvPr>
            <p:cNvSpPr/>
            <p:nvPr/>
          </p:nvSpPr>
          <p:spPr>
            <a:xfrm>
              <a:off x="539750" y="1196975"/>
              <a:ext cx="1295400" cy="719138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E60D5758-9A3E-4AAF-89CA-ED98A71AE9A4}"/>
                </a:ext>
              </a:extLst>
            </p:cNvPr>
            <p:cNvSpPr/>
            <p:nvPr/>
          </p:nvSpPr>
          <p:spPr>
            <a:xfrm>
              <a:off x="539750" y="3429000"/>
              <a:ext cx="1295400" cy="72072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457F7DB5-48CB-4CF8-B716-37991C262331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79425ACF-74EB-4EDB-8B03-E125E1F5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741" y="1196752"/>
            <a:ext cx="5706517" cy="5302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>
            <a:extLst>
              <a:ext uri="{FF2B5EF4-FFF2-40B4-BE49-F238E27FC236}">
                <a16:creationId xmlns:a16="http://schemas.microsoft.com/office/drawing/2014/main" id="{31A854AA-710E-4021-8091-63E4C32D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846" y="2599940"/>
            <a:ext cx="6270307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8E0012A-573A-4162-9F83-72FEE65A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Шаг-2: Установка норм нагрузки сотрудников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D129993F-963E-4F0A-9ACD-389B769A2CFE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20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8E0012A-573A-4162-9F83-72FEE65A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0"/>
            <a:ext cx="8172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/>
              <a:t>Шаг-2: Квалификационные требования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2BD15-EDA4-4A7D-A639-938B8060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2378889"/>
            <a:ext cx="8820472" cy="168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51DA44A1-3DD4-44E6-93A3-A3E769403E29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21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6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8E0012A-573A-4162-9F83-72FEE65A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708" y="0"/>
            <a:ext cx="810039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/>
              <a:t>Шаг-2: Кадровое перемещение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3541F4-218A-4FC7-8FCE-58D11897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6" y="1700808"/>
            <a:ext cx="8855708" cy="372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74D0835-B9CE-4649-A3EA-2985D766FD1F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22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9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Шаг-2: 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5447361"/>
          </a:xfrm>
        </p:spPr>
        <p:txBody>
          <a:bodyPr/>
          <a:lstStyle/>
          <a:p>
            <a:r>
              <a:rPr lang="ru-RU" sz="1400" dirty="0"/>
              <a:t>ВАЖНО: в справочниках НЕ ДОЛЖНО быть дублей. В случае обнаружения дубли необходимо удалить (можно воспользоваться штатной обработкой «Поиск и удаление дублей»</a:t>
            </a:r>
          </a:p>
          <a:p>
            <a:r>
              <a:rPr lang="ru-RU" sz="1400" dirty="0"/>
              <a:t>ВАЖНО: все вспомогательные справочники должны быть доступны пользователям только на ПРОСМОТР. Обязательно закладывайте в состав работ настройку прав доступа.</a:t>
            </a:r>
          </a:p>
          <a:p>
            <a:r>
              <a:rPr lang="ru-RU" sz="1400" dirty="0"/>
              <a:t>Внимательно и максимально полно заполняйте элементы вспомогательных справочников. От этого будет зависеть весь дальнейший учет в учебных планах и расчете нагрузки</a:t>
            </a:r>
          </a:p>
          <a:p>
            <a:r>
              <a:rPr lang="ru-RU" sz="1400" dirty="0"/>
              <a:t>Правила расчета необходимо сформировать ДО загрузки учебных планов из </a:t>
            </a:r>
            <a:r>
              <a:rPr lang="en-US" sz="1400" dirty="0" err="1"/>
              <a:t>GosInsp</a:t>
            </a:r>
            <a:r>
              <a:rPr lang="ru-RU" sz="1400" dirty="0"/>
              <a:t>, формулы внутри можно скорректировать после импорта</a:t>
            </a:r>
          </a:p>
          <a:p>
            <a:r>
              <a:rPr lang="ru-RU" sz="1400" dirty="0"/>
              <a:t>Если коэффициенты для расчета нагрузки не меняются, то нет смысла использовать в правилах расчета параметр «Норма» и заполнять каждый год регистр сведений «Нормы часов для видов контроля»</a:t>
            </a:r>
          </a:p>
          <a:p>
            <a:r>
              <a:rPr lang="ru-RU" sz="1400" dirty="0"/>
              <a:t>В настройках формирования контингента учитывайте общие случаи объединения\разделения контингента обучающихся для расчета нагрузки, частные случаи необходимо корректировать вручную, либо делать доработку</a:t>
            </a:r>
          </a:p>
          <a:p>
            <a:r>
              <a:rPr lang="ru-RU" sz="1400" dirty="0"/>
              <a:t>Предусмотрите сразу в составе работ интеграцию с кадровой системой для автоматической синхронизации данных по штатному составу подразделений и структуре вуза. Это значительно сократит ручной ввод данных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23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23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5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Шаг-3: Подготовка учебных планов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48709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/>
              <a:t>Что сделать:</a:t>
            </a:r>
          </a:p>
          <a:p>
            <a:r>
              <a:rPr lang="ru-RU" sz="2000" dirty="0"/>
              <a:t>Подготовить документы «Учебный план» (вручную или путем импорта из </a:t>
            </a:r>
            <a:r>
              <a:rPr lang="en-US" sz="2000" dirty="0" err="1"/>
              <a:t>GosInsp</a:t>
            </a:r>
            <a:r>
              <a:rPr lang="ru-RU" sz="2000" dirty="0"/>
              <a:t>)</a:t>
            </a:r>
          </a:p>
          <a:p>
            <a:r>
              <a:rPr lang="ru-RU" sz="2000" dirty="0"/>
              <a:t>Закрепить в них дисциплины за кафедрами и правилами расчета (вручную или путем импорта из </a:t>
            </a:r>
            <a:r>
              <a:rPr lang="en-US" sz="2000" dirty="0" err="1"/>
              <a:t>GosInsp</a:t>
            </a:r>
            <a:r>
              <a:rPr lang="ru-RU" sz="2000" dirty="0"/>
              <a:t>). Также у дисциплины должно быть заполнено свойство «Включать в расчет нагрузки» = Да</a:t>
            </a:r>
          </a:p>
          <a:p>
            <a:r>
              <a:rPr lang="ru-RU" sz="2000" dirty="0"/>
              <a:t>ВАЖНО: Сформировать из базовых учебных планов Рабочие учебные планы за выбранный учебный год. В нагрузке учитываются только </a:t>
            </a:r>
            <a:r>
              <a:rPr lang="ru-RU" sz="2000" b="1" u="sng" dirty="0"/>
              <a:t>ПРОВЕДЕННЫЕ</a:t>
            </a:r>
            <a:r>
              <a:rPr lang="ru-RU" sz="2000" dirty="0"/>
              <a:t> РАБОЧИЕ учебные планы</a:t>
            </a:r>
          </a:p>
          <a:p>
            <a:pPr marL="0" indent="0">
              <a:buNone/>
            </a:pPr>
            <a:r>
              <a:rPr lang="ru-RU" sz="2000" b="1" u="sng" dirty="0"/>
              <a:t>Кто делает:</a:t>
            </a:r>
          </a:p>
          <a:p>
            <a:r>
              <a:rPr lang="ru-RU" sz="2000" dirty="0"/>
              <a:t>Сотрудники кафедр совместно с УМУ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24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24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Шаг-3: Подготовка учебных планов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25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25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BCD2CE-3950-4F85-A328-47848C85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78" y="1308029"/>
            <a:ext cx="8820472" cy="424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F3BA4C-F0C6-40AB-87AF-0D2B61AC9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9" y="1337497"/>
            <a:ext cx="8953822" cy="410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8BC740-33E5-48B4-BFFA-2635F7364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9" y="1400861"/>
            <a:ext cx="8953822" cy="4110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Шаг-3: Подготовка учебных планов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26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26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7948B9-A86B-4AF4-A06D-2785B166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0" y="1437797"/>
            <a:ext cx="8892480" cy="398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58DFA5-438A-493C-B8ED-2E31868EE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267" y="1268760"/>
            <a:ext cx="5544285" cy="522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0B2206-BB46-423F-930A-6B0D9D962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247" y="1150113"/>
            <a:ext cx="5544285" cy="534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279A1B-58C7-4B91-827C-3F2AA7E4B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67" y="1628800"/>
            <a:ext cx="8969539" cy="337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6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Шаг-3: 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5447361"/>
          </a:xfrm>
        </p:spPr>
        <p:txBody>
          <a:bodyPr/>
          <a:lstStyle/>
          <a:p>
            <a:r>
              <a:rPr lang="ru-RU" sz="1600" dirty="0"/>
              <a:t>ВАЖНО: В нагрузке учитываются только </a:t>
            </a:r>
            <a:r>
              <a:rPr lang="ru-RU" sz="1600" b="1" u="sng" dirty="0"/>
              <a:t>ПРОВЕДЕННЫЕ</a:t>
            </a:r>
            <a:r>
              <a:rPr lang="ru-RU" sz="1600" dirty="0"/>
              <a:t> РАБОЧИЕ учебные планы</a:t>
            </a:r>
          </a:p>
          <a:p>
            <a:r>
              <a:rPr lang="ru-RU" sz="1600" dirty="0"/>
              <a:t>ВАЖНО: Для каждой строки с нагрузкой в учебном плане при первом сохранении системой генерируется </a:t>
            </a:r>
            <a:r>
              <a:rPr lang="en-US" sz="1600" dirty="0"/>
              <a:t>UID</a:t>
            </a:r>
            <a:r>
              <a:rPr lang="ru-RU" sz="1600" dirty="0"/>
              <a:t>, по которому в дальнейшем будет установлена связь со структурой контингента обучающихся. Если ранее созданная строка в учебном плане будет удалена или пересоздана, то будет сгенерирован новый </a:t>
            </a:r>
            <a:r>
              <a:rPr lang="en-US" sz="1600" dirty="0"/>
              <a:t>UID</a:t>
            </a:r>
            <a:r>
              <a:rPr lang="ru-RU" sz="1600" dirty="0"/>
              <a:t>, из-за этого ранее привязанная к этой строке нагрузка при обновлении документов «Формирование контингента» и «Распределение поручений» будет удалена.</a:t>
            </a:r>
          </a:p>
          <a:p>
            <a:r>
              <a:rPr lang="ru-RU" sz="1600" dirty="0"/>
              <a:t>ВАЖНО: Всегда внимательно относитесь к любым корректировкам учебных планов, т.к. это основной документ в системе, который определяет данные для расчета нагрузки</a:t>
            </a:r>
          </a:p>
          <a:p>
            <a:r>
              <a:rPr lang="ru-RU" sz="1600" dirty="0"/>
              <a:t>Прежде, чем массово загружать учебные планы из </a:t>
            </a:r>
            <a:r>
              <a:rPr lang="en-US" sz="1600" dirty="0" err="1"/>
              <a:t>GosInsp</a:t>
            </a:r>
            <a:r>
              <a:rPr lang="ru-RU" sz="1600" dirty="0"/>
              <a:t>, сделайте контрольные проверки в разрезе форм обучения и уровней подготовки. Только, когда убедитесь, что планы грузятся корректно, приступайте к массовой загрузке</a:t>
            </a:r>
          </a:p>
          <a:p>
            <a:r>
              <a:rPr lang="ru-RU" sz="1600" dirty="0"/>
              <a:t>После первичной загрузки данных по учебным планам из </a:t>
            </a:r>
            <a:r>
              <a:rPr lang="en-US" sz="1600" dirty="0" err="1"/>
              <a:t>GosInsp</a:t>
            </a:r>
            <a:r>
              <a:rPr lang="en-US" sz="1600" dirty="0"/>
              <a:t> </a:t>
            </a:r>
            <a:r>
              <a:rPr lang="ru-RU" sz="1600" dirty="0"/>
              <a:t>обязательно почистите дубли в справочнике Дисциплины</a:t>
            </a:r>
            <a:endParaRPr lang="en-US" sz="1600" dirty="0"/>
          </a:p>
          <a:p>
            <a:r>
              <a:rPr lang="ru-RU" sz="1600" dirty="0"/>
              <a:t>Для массовой корректировки учебных планов в части строк с нагрузкой или замене правил расчета пользуйтесь штатной обработкой «Замена значений реквизитов в учебных планах»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27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27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8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4450"/>
            <a:ext cx="7967042" cy="1081088"/>
          </a:xfrm>
        </p:spPr>
        <p:txBody>
          <a:bodyPr/>
          <a:lstStyle/>
          <a:p>
            <a:r>
              <a:rPr lang="ru-RU" dirty="0"/>
              <a:t>Шаг-4: Подготовка структуры контингента обучающихся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3286823"/>
          </a:xfrm>
        </p:spPr>
        <p:txBody>
          <a:bodyPr/>
          <a:lstStyle/>
          <a:p>
            <a:pPr marL="0" indent="0">
              <a:buNone/>
            </a:pPr>
            <a:r>
              <a:rPr lang="ru-RU" sz="1600" b="1" u="sng" dirty="0"/>
              <a:t>Что сделать:</a:t>
            </a:r>
          </a:p>
          <a:p>
            <a:r>
              <a:rPr lang="ru-RU" sz="1600" dirty="0"/>
              <a:t>Если в настройках формирования контингента используется опция «Учитывать закрепление дисциплин за обучающимся», то предварительно необходимо заполнить документы «Закрепление дисциплин за обучающимся» НА КАЖДОГО студента</a:t>
            </a:r>
          </a:p>
          <a:p>
            <a:r>
              <a:rPr lang="ru-RU" sz="1600" dirty="0"/>
              <a:t>Заполнить регистр сведений «Численность обучающихся на учебных планах» (можно воспользоваться автозаполнением согласно фактическому контингенту по приказам + 1 курс можно заполнить по документам «План набора»)</a:t>
            </a:r>
          </a:p>
          <a:p>
            <a:r>
              <a:rPr lang="ru-RU" sz="1600" dirty="0"/>
              <a:t>Подготовить документы «Формирование контингента» для каждой кафедры</a:t>
            </a:r>
          </a:p>
          <a:p>
            <a:r>
              <a:rPr lang="ru-RU" sz="1600" dirty="0"/>
              <a:t>При необходимости скорректировать структуру контингента для расчета нагрузки, выделив необходимые потоки и\или подгруппы</a:t>
            </a:r>
          </a:p>
          <a:p>
            <a:r>
              <a:rPr lang="ru-RU" sz="1600" dirty="0"/>
              <a:t>Заполнить сведения по дополнительной нагрузке</a:t>
            </a:r>
          </a:p>
          <a:p>
            <a:pPr marL="0" indent="0">
              <a:buNone/>
            </a:pPr>
            <a:r>
              <a:rPr lang="ru-RU" sz="1600" b="1" u="sng" dirty="0"/>
              <a:t>Кто делает:</a:t>
            </a:r>
          </a:p>
          <a:p>
            <a:r>
              <a:rPr lang="ru-RU" sz="1600" dirty="0"/>
              <a:t>Сотрудники УМУ совместно с сотрудниками деканатов и кафедр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28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28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5F49F5AB-B7D2-4B4A-846A-EBE5C2359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85950"/>
            <a:ext cx="6548438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370F728-B37D-42D9-8511-FB40A3A84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Шаг-4: Закрепление дисциплин за обучающимся</a:t>
            </a: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71D93EE0-813C-4DB9-9567-BF3B5124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25538"/>
            <a:ext cx="72532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Закрепление производится для дисциплин из блоков, для которых в учебном плане установлено свойство «Блок выборных дисциплин»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72411FC-3143-4A9A-84E0-802AE05C1806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29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27A218C6-3A67-4665-BD6D-DF432430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8064896" cy="1081088"/>
          </a:xfrm>
        </p:spPr>
        <p:txBody>
          <a:bodyPr/>
          <a:lstStyle/>
          <a:p>
            <a:r>
              <a:rPr lang="ru-RU" altLang="ru-RU" sz="2400" b="1" dirty="0"/>
              <a:t>«1С:Университет» и «1С:Университет ПРОФ». </a:t>
            </a:r>
            <a:br>
              <a:rPr lang="ru-RU" altLang="ru-RU" sz="2400" b="1" dirty="0"/>
            </a:br>
            <a:r>
              <a:rPr lang="ru-RU" altLang="ru-RU" sz="2400" b="1" dirty="0"/>
              <a:t>Различия одинаковых подсистем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2693D81-E682-4087-A5ED-7273AA0E47B1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412875"/>
          <a:ext cx="8280400" cy="465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«1С:Университет ПРОФ»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«1С:Университет»</a:t>
                      </a: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Подсистема планирования учебного процесса</a:t>
                      </a:r>
                    </a:p>
                  </a:txBody>
                  <a:tcPr marL="91434" marR="91434" marT="45725" marB="45725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Загрузка и выгрузка учебных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планов в форматах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.xml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plx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Загрузка и выгрузка учебных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планов в формате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.xml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Работа с программами дисциплин и образовательными программами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67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Работа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с учебно-методическими комплексами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67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Работа с объектом «План кафедры»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Подсистема управления студенческим составом</a:t>
                      </a:r>
                    </a:p>
                  </a:txBody>
                  <a:tcPr marL="91434" marR="91434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067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Работа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с портфолио студентов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Подсистема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расчета и распределения учебной нагрузки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/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67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Работа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с портфолио преподавателей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341ADAAC-9920-4312-AA9B-844F1F74570C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38E75B8-22D9-476A-9759-095364204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0"/>
            <a:ext cx="73438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/>
              <a:t>Шаг-4: Формирование контингента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F06D2-875E-4E18-8D5A-A5DA28A8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8" y="1628800"/>
            <a:ext cx="8734164" cy="392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C8C16665-33C2-466F-B975-1AE3871ABEDE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30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Шаг-4: 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5447361"/>
          </a:xfrm>
        </p:spPr>
        <p:txBody>
          <a:bodyPr/>
          <a:lstStyle/>
          <a:p>
            <a:r>
              <a:rPr lang="ru-RU" sz="1400" dirty="0"/>
              <a:t>ВАЖНО: Для каждой строки с нагрузкой в документе при первом сохранении системой генерируется </a:t>
            </a:r>
            <a:r>
              <a:rPr lang="en-US" sz="1400" dirty="0"/>
              <a:t>UID</a:t>
            </a:r>
            <a:r>
              <a:rPr lang="ru-RU" sz="1400" dirty="0"/>
              <a:t>, по которому в дальнейшем будет установлена связь с документом «Распределение поручений». Если ранее созданная строка в документе будет удалена или пересоздана, то будет сгенерирован новый </a:t>
            </a:r>
            <a:r>
              <a:rPr lang="en-US" sz="1400" dirty="0"/>
              <a:t>UID</a:t>
            </a:r>
            <a:r>
              <a:rPr lang="ru-RU" sz="1400" dirty="0"/>
              <a:t>, из-за этого ранее привязанная к этой строке нагрузка при обновлении документа «Распределение поручений» будет потеряна.</a:t>
            </a:r>
          </a:p>
          <a:p>
            <a:r>
              <a:rPr lang="ru-RU" sz="1400" dirty="0"/>
              <a:t>ВАЖНО: Структура контингента, заданная в документе «Формирование контингента», в дальнейшем перейдет в точности в документ «Распределение поручений» и подсистему Расписание. Имейте это в виду, объединяя группы в потоки и разделяя на подгруппы</a:t>
            </a:r>
          </a:p>
          <a:p>
            <a:r>
              <a:rPr lang="ru-RU" sz="1400" dirty="0"/>
              <a:t>ВАЖНО: В тиражном функционале заполнение дополнительной нагрузки происходит только вручную. Предусмотрите заранее в составе работ реализацию функционала по автоматическому заполнению доп. нагрузки</a:t>
            </a:r>
          </a:p>
          <a:p>
            <a:r>
              <a:rPr lang="ru-RU" sz="1400" dirty="0"/>
              <a:t>Если в справочнике «Настройки формирования контингента» установлен параметр «Использовать  закрепление дисциплин за обучающимися», документ «Закрепление дисциплин за обучающимися» должен быть создан ДЛЯ ВСЕХ студентов</a:t>
            </a:r>
          </a:p>
          <a:p>
            <a:r>
              <a:rPr lang="ru-RU" sz="1400" dirty="0"/>
              <a:t>В настройках формирования контингента исключите учет самостоятельной работы студентов, чтобы строки с этим видом нагрузки не мешались в документе «Формирование контингента»</a:t>
            </a:r>
          </a:p>
          <a:p>
            <a:r>
              <a:rPr lang="ru-RU" sz="1400" dirty="0"/>
              <a:t>Освойте и активно пользуйтесь штатными механизмами отбора и поиска строк. Это значительно ускорит Вашу производительность при работе с документом.</a:t>
            </a:r>
          </a:p>
          <a:p>
            <a:r>
              <a:rPr lang="ru-RU" sz="1400" dirty="0"/>
              <a:t>Включите механизм </a:t>
            </a:r>
            <a:r>
              <a:rPr lang="ru-RU" sz="1400" dirty="0" err="1"/>
              <a:t>версионирования</a:t>
            </a:r>
            <a:r>
              <a:rPr lang="ru-RU" sz="1400" dirty="0"/>
              <a:t> для документа «Формирование контингента», чтобы всегда была возможность откатить изменения и вернуться к предыдущему варианту документа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31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31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4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4450"/>
            <a:ext cx="7967042" cy="1081088"/>
          </a:xfrm>
        </p:spPr>
        <p:txBody>
          <a:bodyPr/>
          <a:lstStyle/>
          <a:p>
            <a:r>
              <a:rPr lang="ru-RU" dirty="0"/>
              <a:t>Шаг-5: Распределение поручений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3286823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/>
              <a:t>Что сделать:</a:t>
            </a:r>
          </a:p>
          <a:p>
            <a:r>
              <a:rPr lang="ru-RU" sz="2000" dirty="0"/>
              <a:t>На основании документов «Формирование контингента» сформировать на каждую кафедру документ «Распределение поручений»</a:t>
            </a:r>
          </a:p>
          <a:p>
            <a:r>
              <a:rPr lang="ru-RU" sz="2000" dirty="0"/>
              <a:t>Закрепить всю нагрузку (основную и дополнительную) за сотрудниками кафедры, проверить с помощью отчетов результаты</a:t>
            </a:r>
          </a:p>
          <a:p>
            <a:pPr marL="0" indent="0">
              <a:buNone/>
            </a:pPr>
            <a:r>
              <a:rPr lang="ru-RU" sz="2000" b="1" u="sng" dirty="0"/>
              <a:t>Кто делает:</a:t>
            </a:r>
          </a:p>
          <a:p>
            <a:r>
              <a:rPr lang="ru-RU" sz="2000" dirty="0"/>
              <a:t>Сотрудники кафедр при поддержке сотрудников УМУ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32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32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DC1206E-64D8-48B3-AC75-8644546C9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0"/>
            <a:ext cx="81724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/>
              <a:t>Шаг-5: Распределение поручений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D4F1DC88-F356-454A-B70E-692674BD641A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33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6237C7-199E-45DB-8002-B828206E3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8" y="1700808"/>
            <a:ext cx="8785143" cy="3986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751762" cy="1081088"/>
          </a:xfrm>
        </p:spPr>
        <p:txBody>
          <a:bodyPr/>
          <a:lstStyle/>
          <a:p>
            <a:r>
              <a:rPr lang="ru-RU" dirty="0"/>
              <a:t>Шаг-5: 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5447361"/>
          </a:xfrm>
        </p:spPr>
        <p:txBody>
          <a:bodyPr/>
          <a:lstStyle/>
          <a:p>
            <a:r>
              <a:rPr lang="ru-RU" sz="1400" dirty="0"/>
              <a:t>ВАЖНО: Освойте и активно пользуйтесь штатными механизмами отбора, поиска строк и МАССОВОГО закрепления строк с нагрузкой за преподавателями. Это значительно ускорит Вашу производительность при работе с документом.</a:t>
            </a:r>
          </a:p>
          <a:p>
            <a:r>
              <a:rPr lang="ru-RU" sz="1400" dirty="0"/>
              <a:t>ВАЖНО: При поиске ошибок в расчете нагрузки помните про последовательность заполнения документов и справочников системы, их взаимосвязь По этой же цепочке необходимо проводить отладку.</a:t>
            </a:r>
          </a:p>
          <a:p>
            <a:r>
              <a:rPr lang="ru-RU" sz="1400" dirty="0"/>
              <a:t>ВАЖНО: В составе работ предусмотрите создание пошаговых инструкций для пользователей и разграничение прав к рабочим документам</a:t>
            </a:r>
          </a:p>
          <a:p>
            <a:r>
              <a:rPr lang="ru-RU" sz="1400" dirty="0"/>
              <a:t>Включите механизм </a:t>
            </a:r>
            <a:r>
              <a:rPr lang="ru-RU" sz="1400" dirty="0" err="1"/>
              <a:t>версионирования</a:t>
            </a:r>
            <a:r>
              <a:rPr lang="ru-RU" sz="1400" dirty="0"/>
              <a:t> для документа «Распределение поручений», чтобы всегда была возможность откатить изменения и вернуться к предыдущему варианту документа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34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34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10450B0-CFAD-4D68-AED8-A48D34B6F865}"/>
              </a:ext>
            </a:extLst>
          </p:cNvPr>
          <p:cNvSpPr/>
          <p:nvPr/>
        </p:nvSpPr>
        <p:spPr>
          <a:xfrm>
            <a:off x="3487644" y="1173945"/>
            <a:ext cx="2443663" cy="327780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1400" u="sng" dirty="0">
                <a:solidFill>
                  <a:schemeClr val="tx1"/>
                </a:solidFill>
              </a:rPr>
              <a:t>Форма общих настроек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DF4751-3E44-4F46-8F24-9223479B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933" y="82240"/>
            <a:ext cx="7964555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/>
              <a:t>Структура данных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B15414-9B8A-46C3-90B3-841C9939600E}"/>
              </a:ext>
            </a:extLst>
          </p:cNvPr>
          <p:cNvSpPr/>
          <p:nvPr/>
        </p:nvSpPr>
        <p:spPr>
          <a:xfrm>
            <a:off x="3681833" y="2565900"/>
            <a:ext cx="2055284" cy="697474"/>
          </a:xfrm>
          <a:prstGeom prst="roundRect">
            <a:avLst/>
          </a:prstGeom>
          <a:solidFill>
            <a:srgbClr val="FF742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Документ «Формирование контингента»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FDE9D76-15F2-4899-AA87-6E3B1A995723}"/>
              </a:ext>
            </a:extLst>
          </p:cNvPr>
          <p:cNvSpPr/>
          <p:nvPr/>
        </p:nvSpPr>
        <p:spPr>
          <a:xfrm>
            <a:off x="3685265" y="3552219"/>
            <a:ext cx="2055284" cy="696291"/>
          </a:xfrm>
          <a:prstGeom prst="roundRect">
            <a:avLst/>
          </a:prstGeom>
          <a:solidFill>
            <a:srgbClr val="FF742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Документ «Распределение поручений»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544DE7D-32FF-40E9-A0EE-6A7D1801C6D0}"/>
              </a:ext>
            </a:extLst>
          </p:cNvPr>
          <p:cNvSpPr/>
          <p:nvPr/>
        </p:nvSpPr>
        <p:spPr>
          <a:xfrm>
            <a:off x="3681833" y="1678993"/>
            <a:ext cx="2055284" cy="589247"/>
          </a:xfrm>
          <a:prstGeom prst="roundRect">
            <a:avLst/>
          </a:prstGeom>
          <a:solidFill>
            <a:srgbClr val="FF742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Документ «Учебный план»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F8DE29-A6C9-4F3C-BF21-65D543D41336}"/>
              </a:ext>
            </a:extLst>
          </p:cNvPr>
          <p:cNvSpPr/>
          <p:nvPr/>
        </p:nvSpPr>
        <p:spPr>
          <a:xfrm>
            <a:off x="6482842" y="4971293"/>
            <a:ext cx="2600897" cy="4409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Регистр сведений «Численность обучающихся на учебных планах»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54F7A42-4AC2-4DFA-A76F-CA2A63DD873A}"/>
              </a:ext>
            </a:extLst>
          </p:cNvPr>
          <p:cNvSpPr/>
          <p:nvPr/>
        </p:nvSpPr>
        <p:spPr>
          <a:xfrm>
            <a:off x="6478185" y="4302249"/>
            <a:ext cx="2595086" cy="49177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Документ «Приказы» (регистр сведений «Состояние студентов»)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6EAA527-1855-47C3-BFEE-B508FB1A2928}"/>
              </a:ext>
            </a:extLst>
          </p:cNvPr>
          <p:cNvSpPr/>
          <p:nvPr/>
        </p:nvSpPr>
        <p:spPr>
          <a:xfrm>
            <a:off x="6467716" y="2954813"/>
            <a:ext cx="2600897" cy="12936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Настройки формирования контингента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Настройка закрепления правил за нагрузкой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Потоки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Учебные группы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Учебные подгруппы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90E2B434-BD35-4237-AA27-DB3FB6EED2F9}"/>
              </a:ext>
            </a:extLst>
          </p:cNvPr>
          <p:cNvSpPr/>
          <p:nvPr/>
        </p:nvSpPr>
        <p:spPr>
          <a:xfrm>
            <a:off x="6472028" y="6116803"/>
            <a:ext cx="2613901" cy="42080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Документ «Закрепление дисциплин за обучающимися»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78B12A7-E71A-419B-AD8B-D368C82DEEBF}"/>
              </a:ext>
            </a:extLst>
          </p:cNvPr>
          <p:cNvSpPr/>
          <p:nvPr/>
        </p:nvSpPr>
        <p:spPr>
          <a:xfrm>
            <a:off x="3393894" y="4608408"/>
            <a:ext cx="2634034" cy="70470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b="1" u="sng" dirty="0">
                <a:solidFill>
                  <a:schemeClr val="tx1"/>
                </a:solidFill>
              </a:rPr>
              <a:t>Документы: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Установка норм нагрузки сотрудников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Квалификационные требования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5B65D19C-B117-4B81-AF8B-99BFE5844137}"/>
              </a:ext>
            </a:extLst>
          </p:cNvPr>
          <p:cNvSpPr/>
          <p:nvPr/>
        </p:nvSpPr>
        <p:spPr>
          <a:xfrm>
            <a:off x="71075" y="4119935"/>
            <a:ext cx="2897478" cy="9121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u="sng" dirty="0">
                <a:solidFill>
                  <a:schemeClr val="tx1"/>
                </a:solidFill>
              </a:rPr>
              <a:t>Список структур университета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u="sng" dirty="0">
                <a:solidFill>
                  <a:schemeClr val="tx1"/>
                </a:solidFill>
              </a:rPr>
              <a:t>Штатные ставки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u="sng" dirty="0">
                <a:solidFill>
                  <a:schemeClr val="tx1"/>
                </a:solidFill>
              </a:rPr>
              <a:t>Должности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Виды начисления заработной платы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Аналитика кадровых перемещений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F36628A-9867-4140-8065-A39209F9F94E}"/>
              </a:ext>
            </a:extLst>
          </p:cNvPr>
          <p:cNvCxnSpPr>
            <a:cxnSpLocks/>
            <a:stCxn id="47" idx="3"/>
            <a:endCxn id="6" idx="1"/>
          </p:cNvCxnSpPr>
          <p:nvPr/>
        </p:nvCxnSpPr>
        <p:spPr>
          <a:xfrm flipV="1">
            <a:off x="2968554" y="1973617"/>
            <a:ext cx="713279" cy="407394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D6315265-2A76-4159-BC31-FF923473E99D}"/>
              </a:ext>
            </a:extLst>
          </p:cNvPr>
          <p:cNvSpPr/>
          <p:nvPr/>
        </p:nvSpPr>
        <p:spPr>
          <a:xfrm>
            <a:off x="81889" y="5313114"/>
            <a:ext cx="2875849" cy="491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Документ «Кадровое перемещение»</a:t>
            </a:r>
          </a:p>
        </p:txBody>
      </p:sp>
      <p:sp>
        <p:nvSpPr>
          <p:cNvPr id="47" name="Скругленный прямоугольник 22">
            <a:extLst>
              <a:ext uri="{FF2B5EF4-FFF2-40B4-BE49-F238E27FC236}">
                <a16:creationId xmlns:a16="http://schemas.microsoft.com/office/drawing/2014/main" id="{2D21CE67-CD30-4BB3-93E9-B3E637844CB7}"/>
              </a:ext>
            </a:extLst>
          </p:cNvPr>
          <p:cNvSpPr/>
          <p:nvPr/>
        </p:nvSpPr>
        <p:spPr>
          <a:xfrm>
            <a:off x="92704" y="1173944"/>
            <a:ext cx="2875850" cy="24141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Виды нагрузки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Виды контроля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Тип записи учебного плана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Список структур университета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Виды образований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Уровень подготовки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Типы стандартов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Форма обучения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Единицы измерения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Периоды контроля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Курсы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Недели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Обозначения графика учебного процесса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Дополнительные реквизиты</a:t>
            </a:r>
          </a:p>
          <a:p>
            <a:pPr algn="ctr"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План видов характеристик: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Тип свойств</a:t>
            </a:r>
          </a:p>
        </p:txBody>
      </p:sp>
      <p:sp>
        <p:nvSpPr>
          <p:cNvPr id="67" name="Скругленный прямоугольник 22">
            <a:extLst>
              <a:ext uri="{FF2B5EF4-FFF2-40B4-BE49-F238E27FC236}">
                <a16:creationId xmlns:a16="http://schemas.microsoft.com/office/drawing/2014/main" id="{1A9024E8-B29A-44C1-9E4A-76C8B2FC1ECC}"/>
              </a:ext>
            </a:extLst>
          </p:cNvPr>
          <p:cNvSpPr/>
          <p:nvPr/>
        </p:nvSpPr>
        <p:spPr>
          <a:xfrm>
            <a:off x="6450397" y="1171928"/>
            <a:ext cx="2602266" cy="17412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Дисциплины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Правила расчета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Специальности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Специализации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u="sng" dirty="0">
                <a:solidFill>
                  <a:schemeClr val="tx1"/>
                </a:solidFill>
              </a:rPr>
              <a:t>Учебные годы</a:t>
            </a:r>
            <a:endParaRPr lang="ru-RU" sz="1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Виды деятельности учебных планов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Квалификации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Специальные звания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Результаты освоения программ</a:t>
            </a:r>
          </a:p>
          <a:p>
            <a:pPr algn="ctr">
              <a:defRPr/>
            </a:pPr>
            <a:r>
              <a:rPr lang="ru-RU" sz="900" b="1" u="sng" dirty="0">
                <a:solidFill>
                  <a:schemeClr val="tx1"/>
                </a:solidFill>
              </a:rPr>
              <a:t>Регистры сведений: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</a:rPr>
              <a:t>Нормы часов для видов контроля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4D155D91-3BAF-43CE-B6CA-66D73C4540C5}"/>
              </a:ext>
            </a:extLst>
          </p:cNvPr>
          <p:cNvCxnSpPr>
            <a:cxnSpLocks/>
            <a:stCxn id="67" idx="1"/>
            <a:endCxn id="6" idx="3"/>
          </p:cNvCxnSpPr>
          <p:nvPr/>
        </p:nvCxnSpPr>
        <p:spPr>
          <a:xfrm flipH="1" flipV="1">
            <a:off x="5737117" y="1973617"/>
            <a:ext cx="713280" cy="68938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7">
            <a:extLst>
              <a:ext uri="{FF2B5EF4-FFF2-40B4-BE49-F238E27FC236}">
                <a16:creationId xmlns:a16="http://schemas.microsoft.com/office/drawing/2014/main" id="{A90B4827-F37F-4328-B9F1-B0C5501256E7}"/>
              </a:ext>
            </a:extLst>
          </p:cNvPr>
          <p:cNvSpPr/>
          <p:nvPr/>
        </p:nvSpPr>
        <p:spPr>
          <a:xfrm>
            <a:off x="6472028" y="5571031"/>
            <a:ext cx="2622526" cy="49177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Документ «План набора»</a:t>
            </a: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D5DFC18B-9BA6-4F61-BD4B-724E568358A4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7775728" y="4794027"/>
            <a:ext cx="7563" cy="17726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F364392A-3010-4AF6-986E-25733AFE3AD9}"/>
              </a:ext>
            </a:extLst>
          </p:cNvPr>
          <p:cNvCxnSpPr>
            <a:cxnSpLocks/>
            <a:stCxn id="22" idx="1"/>
            <a:endCxn id="4" idx="3"/>
          </p:cNvCxnSpPr>
          <p:nvPr/>
        </p:nvCxnSpPr>
        <p:spPr>
          <a:xfrm flipH="1" flipV="1">
            <a:off x="5737117" y="2914637"/>
            <a:ext cx="734911" cy="3412570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3F46273B-F0C1-4903-A5DB-D512B7CA8A60}"/>
              </a:ext>
            </a:extLst>
          </p:cNvPr>
          <p:cNvCxnSpPr>
            <a:cxnSpLocks/>
            <a:stCxn id="70" idx="0"/>
            <a:endCxn id="7" idx="2"/>
          </p:cNvCxnSpPr>
          <p:nvPr/>
        </p:nvCxnSpPr>
        <p:spPr>
          <a:xfrm flipV="1">
            <a:off x="7783291" y="5412273"/>
            <a:ext cx="0" cy="158758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597DC51F-230E-4AF9-BDB8-A65A2861BE76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5737117" y="2914637"/>
            <a:ext cx="745725" cy="227714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287EDE38-A4B5-48D3-84EE-F6C9EB49861A}"/>
              </a:ext>
            </a:extLst>
          </p:cNvPr>
          <p:cNvCxnSpPr>
            <a:cxnSpLocks/>
            <a:stCxn id="21" idx="1"/>
            <a:endCxn id="4" idx="3"/>
          </p:cNvCxnSpPr>
          <p:nvPr/>
        </p:nvCxnSpPr>
        <p:spPr>
          <a:xfrm flipH="1" flipV="1">
            <a:off x="5737117" y="2914637"/>
            <a:ext cx="730599" cy="687025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47086592-AE6C-40CB-BADA-0786CA36D40F}"/>
              </a:ext>
            </a:extLst>
          </p:cNvPr>
          <p:cNvCxnSpPr>
            <a:cxnSpLocks/>
            <a:stCxn id="8" idx="1"/>
            <a:endCxn id="4" idx="3"/>
          </p:cNvCxnSpPr>
          <p:nvPr/>
        </p:nvCxnSpPr>
        <p:spPr>
          <a:xfrm flipH="1" flipV="1">
            <a:off x="5737117" y="2914637"/>
            <a:ext cx="741068" cy="1633501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кругленный прямоугольник 28">
            <a:extLst>
              <a:ext uri="{FF2B5EF4-FFF2-40B4-BE49-F238E27FC236}">
                <a16:creationId xmlns:a16="http://schemas.microsoft.com/office/drawing/2014/main" id="{A5F224E1-1BD6-4E90-AEEB-7A106091D97B}"/>
              </a:ext>
            </a:extLst>
          </p:cNvPr>
          <p:cNvSpPr/>
          <p:nvPr/>
        </p:nvSpPr>
        <p:spPr>
          <a:xfrm>
            <a:off x="92702" y="6024462"/>
            <a:ext cx="2875850" cy="5017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u="sng" dirty="0">
                <a:solidFill>
                  <a:schemeClr val="tx1"/>
                </a:solidFill>
              </a:rPr>
              <a:t>Физические лица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u="sng" dirty="0">
                <a:solidFill>
                  <a:schemeClr val="tx1"/>
                </a:solidFill>
              </a:rPr>
              <a:t>Сотрудники</a:t>
            </a:r>
          </a:p>
        </p:txBody>
      </p: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AFC73D8C-43B1-43CE-8C57-7D86F2F6A061}"/>
              </a:ext>
            </a:extLst>
          </p:cNvPr>
          <p:cNvCxnSpPr>
            <a:cxnSpLocks/>
            <a:stCxn id="104" idx="0"/>
            <a:endCxn id="53" idx="2"/>
          </p:cNvCxnSpPr>
          <p:nvPr/>
        </p:nvCxnSpPr>
        <p:spPr>
          <a:xfrm flipH="1" flipV="1">
            <a:off x="1519814" y="5804892"/>
            <a:ext cx="10813" cy="21957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360E3044-F2A0-480A-BBD2-BCA1F519705F}"/>
              </a:ext>
            </a:extLst>
          </p:cNvPr>
          <p:cNvCxnSpPr>
            <a:cxnSpLocks/>
            <a:stCxn id="29" idx="2"/>
            <a:endCxn id="53" idx="0"/>
          </p:cNvCxnSpPr>
          <p:nvPr/>
        </p:nvCxnSpPr>
        <p:spPr>
          <a:xfrm>
            <a:off x="1519814" y="5032062"/>
            <a:ext cx="0" cy="281052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Скругленный прямоугольник 28">
            <a:extLst>
              <a:ext uri="{FF2B5EF4-FFF2-40B4-BE49-F238E27FC236}">
                <a16:creationId xmlns:a16="http://schemas.microsoft.com/office/drawing/2014/main" id="{2044DAD8-E133-4D2E-8E5F-6596F1805059}"/>
              </a:ext>
            </a:extLst>
          </p:cNvPr>
          <p:cNvSpPr/>
          <p:nvPr/>
        </p:nvSpPr>
        <p:spPr>
          <a:xfrm>
            <a:off x="92702" y="3687152"/>
            <a:ext cx="2875849" cy="2869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u="sng" dirty="0">
                <a:solidFill>
                  <a:schemeClr val="tx1"/>
                </a:solidFill>
              </a:rPr>
              <a:t>Переходы состояний документов</a:t>
            </a:r>
          </a:p>
        </p:txBody>
      </p: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A1133B2D-7266-47BA-8E9E-28DE039C5A0C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>
            <a:off x="4709475" y="2268240"/>
            <a:ext cx="0" cy="29766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70C0B3F9-BE92-428F-AC28-30571916A976}"/>
              </a:ext>
            </a:extLst>
          </p:cNvPr>
          <p:cNvCxnSpPr>
            <a:cxnSpLocks/>
            <a:stCxn id="145" idx="3"/>
            <a:endCxn id="5" idx="1"/>
          </p:cNvCxnSpPr>
          <p:nvPr/>
        </p:nvCxnSpPr>
        <p:spPr>
          <a:xfrm>
            <a:off x="2968551" y="3830621"/>
            <a:ext cx="716714" cy="69744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>
            <a:extLst>
              <a:ext uri="{FF2B5EF4-FFF2-40B4-BE49-F238E27FC236}">
                <a16:creationId xmlns:a16="http://schemas.microsoft.com/office/drawing/2014/main" id="{D6592F91-A7B1-49FE-A317-A8017F625527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709475" y="3263374"/>
            <a:ext cx="3432" cy="288845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>
            <a:extLst>
              <a:ext uri="{FF2B5EF4-FFF2-40B4-BE49-F238E27FC236}">
                <a16:creationId xmlns:a16="http://schemas.microsoft.com/office/drawing/2014/main" id="{0286B656-AB28-4E88-BEEF-B6FE454E4B4A}"/>
              </a:ext>
            </a:extLst>
          </p:cNvPr>
          <p:cNvCxnSpPr>
            <a:cxnSpLocks/>
            <a:stCxn id="53" idx="3"/>
            <a:endCxn id="5" idx="1"/>
          </p:cNvCxnSpPr>
          <p:nvPr/>
        </p:nvCxnSpPr>
        <p:spPr>
          <a:xfrm flipV="1">
            <a:off x="2957738" y="3900365"/>
            <a:ext cx="727527" cy="1658638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>
            <a:extLst>
              <a:ext uri="{FF2B5EF4-FFF2-40B4-BE49-F238E27FC236}">
                <a16:creationId xmlns:a16="http://schemas.microsoft.com/office/drawing/2014/main" id="{56B81BAE-395B-4878-A8DF-4E6B3411FB4C}"/>
              </a:ext>
            </a:extLst>
          </p:cNvPr>
          <p:cNvCxnSpPr>
            <a:cxnSpLocks/>
            <a:stCxn id="24" idx="0"/>
            <a:endCxn id="5" idx="2"/>
          </p:cNvCxnSpPr>
          <p:nvPr/>
        </p:nvCxnSpPr>
        <p:spPr>
          <a:xfrm flipV="1">
            <a:off x="4710911" y="4248510"/>
            <a:ext cx="1996" cy="359898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0FA9B9CE-C69B-4D2A-ADCE-D4BB8312CC56}"/>
              </a:ext>
            </a:extLst>
          </p:cNvPr>
          <p:cNvGrpSpPr/>
          <p:nvPr/>
        </p:nvGrpSpPr>
        <p:grpSpPr>
          <a:xfrm>
            <a:off x="3663596" y="5390068"/>
            <a:ext cx="2267711" cy="1205742"/>
            <a:chOff x="3135132" y="5398463"/>
            <a:chExt cx="2267711" cy="1205742"/>
          </a:xfrm>
        </p:grpSpPr>
        <p:sp>
          <p:nvSpPr>
            <p:cNvPr id="202" name="Скругленный прямоугольник 3">
              <a:extLst>
                <a:ext uri="{FF2B5EF4-FFF2-40B4-BE49-F238E27FC236}">
                  <a16:creationId xmlns:a16="http://schemas.microsoft.com/office/drawing/2014/main" id="{F52383AD-F42D-452F-B578-44638FF6B957}"/>
                </a:ext>
              </a:extLst>
            </p:cNvPr>
            <p:cNvSpPr/>
            <p:nvPr/>
          </p:nvSpPr>
          <p:spPr>
            <a:xfrm>
              <a:off x="3135132" y="5413333"/>
              <a:ext cx="258762" cy="252266"/>
            </a:xfrm>
            <a:prstGeom prst="roundRect">
              <a:avLst/>
            </a:prstGeom>
            <a:solidFill>
              <a:srgbClr val="FF742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E35FB62-8AA7-4233-BAAA-09FEF880D198}"/>
                </a:ext>
              </a:extLst>
            </p:cNvPr>
            <p:cNvSpPr txBox="1"/>
            <p:nvPr/>
          </p:nvSpPr>
          <p:spPr>
            <a:xfrm>
              <a:off x="3427514" y="5398463"/>
              <a:ext cx="1615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- о</a:t>
              </a:r>
              <a:r>
                <a:rPr lang="ru-RU" sz="1200" dirty="0">
                  <a:solidFill>
                    <a:schemeClr val="tx1"/>
                  </a:solidFill>
                </a:rPr>
                <a:t>сновные объекты</a:t>
              </a:r>
            </a:p>
          </p:txBody>
        </p:sp>
        <p:sp>
          <p:nvSpPr>
            <p:cNvPr id="204" name="Скругленный прямоугольник 3">
              <a:extLst>
                <a:ext uri="{FF2B5EF4-FFF2-40B4-BE49-F238E27FC236}">
                  <a16:creationId xmlns:a16="http://schemas.microsoft.com/office/drawing/2014/main" id="{3AEC1EE6-EA2D-4D87-B23A-651582BAD732}"/>
                </a:ext>
              </a:extLst>
            </p:cNvPr>
            <p:cNvSpPr/>
            <p:nvPr/>
          </p:nvSpPr>
          <p:spPr>
            <a:xfrm>
              <a:off x="3136132" y="5720505"/>
              <a:ext cx="258762" cy="2522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05" name="Скругленный прямоугольник 3">
              <a:extLst>
                <a:ext uri="{FF2B5EF4-FFF2-40B4-BE49-F238E27FC236}">
                  <a16:creationId xmlns:a16="http://schemas.microsoft.com/office/drawing/2014/main" id="{1814472C-13C5-4566-AF29-E09FDA44CC46}"/>
                </a:ext>
              </a:extLst>
            </p:cNvPr>
            <p:cNvSpPr/>
            <p:nvPr/>
          </p:nvSpPr>
          <p:spPr>
            <a:xfrm>
              <a:off x="3137807" y="6027677"/>
              <a:ext cx="258762" cy="25226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06" name="Скругленный прямоугольник 3">
              <a:extLst>
                <a:ext uri="{FF2B5EF4-FFF2-40B4-BE49-F238E27FC236}">
                  <a16:creationId xmlns:a16="http://schemas.microsoft.com/office/drawing/2014/main" id="{92DEBC7C-BE30-4326-A3C8-B0D18A3BB2F5}"/>
                </a:ext>
              </a:extLst>
            </p:cNvPr>
            <p:cNvSpPr/>
            <p:nvPr/>
          </p:nvSpPr>
          <p:spPr>
            <a:xfrm>
              <a:off x="3135132" y="6327206"/>
              <a:ext cx="258762" cy="252266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1050" b="1" u="sng" dirty="0">
                <a:solidFill>
                  <a:schemeClr val="tx1"/>
                </a:solidFill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1541C585-99DC-420F-A650-96F5BFABCC41}"/>
                </a:ext>
              </a:extLst>
            </p:cNvPr>
            <p:cNvSpPr txBox="1"/>
            <p:nvPr/>
          </p:nvSpPr>
          <p:spPr>
            <a:xfrm>
              <a:off x="3416522" y="5684055"/>
              <a:ext cx="18764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- вспомогательная НСИ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A86FD477-EA76-4943-9AF9-3493BC600324}"/>
                </a:ext>
              </a:extLst>
            </p:cNvPr>
            <p:cNvSpPr txBox="1"/>
            <p:nvPr/>
          </p:nvSpPr>
          <p:spPr>
            <a:xfrm>
              <a:off x="3432624" y="6027677"/>
              <a:ext cx="15131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- рабочие объекты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DE421F68-2ACE-44D0-A9C0-29DF4D2E8191}"/>
                </a:ext>
              </a:extLst>
            </p:cNvPr>
            <p:cNvSpPr txBox="1"/>
            <p:nvPr/>
          </p:nvSpPr>
          <p:spPr>
            <a:xfrm>
              <a:off x="3432624" y="6327206"/>
              <a:ext cx="197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- опциональные объекты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C9A0E3E4-850C-4608-A155-59E06105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5400"/>
            <a:ext cx="8229600" cy="1008063"/>
          </a:xfrm>
        </p:spPr>
        <p:txBody>
          <a:bodyPr/>
          <a:lstStyle/>
          <a:p>
            <a:r>
              <a:rPr lang="ru-RU" altLang="ru-RU" sz="2400" b="1" dirty="0"/>
              <a:t>Отчеты подсистемы расчета и распределения учебной нагрузки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40951-A080-4503-B8E6-C770D12C1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960"/>
              </a:spcAft>
              <a:buFont typeface="Wingdings" pitchFamily="2" charset="2"/>
              <a:buNone/>
              <a:defRPr/>
            </a:pPr>
            <a:r>
              <a:rPr lang="ru-RU" sz="2000" dirty="0"/>
              <a:t>Отчеты на основании документа «Распределение поручений»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«Распределение учебных поручений преподавателей»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«Распределение учебных поручений преподавателей по дисциплинам кафедры»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«Расчет часов»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«Учебная нагрузка»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«Нагрузка преподавателей»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«Нагрузка по кафедрам»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«Сводная учебная нагрузка»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  <a:p>
            <a:pPr marL="0" indent="0">
              <a:spcBef>
                <a:spcPts val="0"/>
              </a:spcBef>
              <a:spcAft>
                <a:spcPts val="960"/>
              </a:spcAft>
              <a:buFont typeface="Wingdings" pitchFamily="2" charset="2"/>
              <a:buNone/>
              <a:defRPr/>
            </a:pPr>
            <a:r>
              <a:rPr lang="ru-RU" sz="2000" dirty="0"/>
              <a:t>Отчеты о фактически выполненной нагрузке преподавателей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«Почасовой учет»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«Почасовой учет по курсам»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«Календарный план»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33200677-AB8F-4AE7-879B-3B76C1A66029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36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C9A0E3E4-850C-4608-A155-59E06105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5400"/>
            <a:ext cx="8229600" cy="1008063"/>
          </a:xfrm>
        </p:spPr>
        <p:txBody>
          <a:bodyPr/>
          <a:lstStyle/>
          <a:p>
            <a:r>
              <a:rPr lang="ru-RU" altLang="ru-RU" sz="2400" b="1" dirty="0"/>
              <a:t>Отчеты подсистемы расчета и распределения учебной нагрузки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23A75F-E230-48F4-ABD9-E80B3131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268760"/>
            <a:ext cx="6558149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019DF0-1BC8-4EA7-8621-5C275019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8" y="1412776"/>
            <a:ext cx="7935163" cy="456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7F1586-EACD-49DF-9B44-80BAF2F7B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760"/>
            <a:ext cx="9144000" cy="519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739D9C-3205-495F-B291-83D4B669E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67" y="1769726"/>
            <a:ext cx="8892480" cy="331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4C3FA737-5D92-46EB-9EAE-CB8F6AECC14F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37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C9A0E3E4-850C-4608-A155-59E06105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5400"/>
            <a:ext cx="8229600" cy="1008063"/>
          </a:xfrm>
        </p:spPr>
        <p:txBody>
          <a:bodyPr/>
          <a:lstStyle/>
          <a:p>
            <a:r>
              <a:rPr lang="ru-RU" altLang="ru-RU" sz="2400" b="1" dirty="0"/>
              <a:t>Типовые доработки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40951-A080-4503-B8E6-C770D12C1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800" dirty="0"/>
              <a:t>Разграничение прав доступа, настройка интерфейса пользователей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600" dirty="0"/>
              <a:t>Интеграция с кадровой системой для синхронизации штатного состава подразделений, структуры университета, договоров почасовиков</a:t>
            </a:r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600" dirty="0"/>
              <a:t>Персонификация отчетов и печатных форм (сводная нагрузка по кафедре, карточка преподавателя, нагрузка по практикам, почасовикам, договор ГПХ, табель учета рабочего времени, расчет ставок, индивидуальный план преподавателя, ОПОП, РПД, РП ГИА, ФОС и др.)</a:t>
            </a:r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600" dirty="0"/>
              <a:t>Механизм автозаполнения дополнительной нагрузки</a:t>
            </a:r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600" dirty="0"/>
              <a:t>Механизм по учету фактически выполненной нагрузки</a:t>
            </a:r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600" dirty="0"/>
              <a:t>Модуль подготовки образовательных программ, РПД</a:t>
            </a:r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600" dirty="0"/>
              <a:t>Механизм учета договоров преподавателей-почасовиков, включая возможность формирования табелей учета рабочего времени, справок о выполнении учебных поручений, договоров ГПХ</a:t>
            </a:r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600" dirty="0"/>
              <a:t>Дополнительный контроль при распределении учебных поручений и напоминания по событиям</a:t>
            </a:r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r>
              <a:rPr lang="ru-RU" sz="1600" dirty="0"/>
              <a:t>Реализация дополнительных требований к логике заполнения документов «Формирование контингента» и «Распределение поручений» </a:t>
            </a:r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endParaRPr lang="ru-RU" sz="1600" dirty="0"/>
          </a:p>
          <a:p>
            <a:pPr>
              <a:spcBef>
                <a:spcPts val="0"/>
              </a:spcBef>
              <a:spcAft>
                <a:spcPts val="960"/>
              </a:spcAft>
              <a:defRPr/>
            </a:pPr>
            <a:endParaRPr lang="ru-RU" sz="1800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3739D7CC-0BC2-458D-8492-9A4AC7D92EF1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38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0AB527B-1021-4336-81FC-564779D0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-26988"/>
            <a:ext cx="8172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/>
              <a:t>Расчет нагрузки. Частные случаи.</a:t>
            </a:r>
          </a:p>
        </p:txBody>
      </p:sp>
      <p:sp>
        <p:nvSpPr>
          <p:cNvPr id="28676" name="TextBox 4">
            <a:extLst>
              <a:ext uri="{FF2B5EF4-FFF2-40B4-BE49-F238E27FC236}">
                <a16:creationId xmlns:a16="http://schemas.microsoft.com/office/drawing/2014/main" id="{3DFD2155-C050-487A-ACD8-21FF973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0662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latin typeface="Arial" panose="020B0604020202020204" pitchFamily="34" charset="0"/>
              </a:rPr>
              <a:t>Ситуация 1. Изменение нагрузки в течение учебного года</a:t>
            </a: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CFF6470F-58C3-4B4D-B837-72E4CAB46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5361"/>
            <a:ext cx="9144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Если в середине учебного года изменился объем нагрузки, были добавлены или удалены дисциплины, добавлены, удалены или изменены виды нагрузки/контроля, то нужно выполнить следующую </a:t>
            </a:r>
            <a:r>
              <a:rPr lang="ru-RU" altLang="ru-RU" sz="1400" b="1" dirty="0">
                <a:latin typeface="Arial" panose="020B0604020202020204" pitchFamily="34" charset="0"/>
              </a:rPr>
              <a:t>последовательность действий: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1. </a:t>
            </a:r>
            <a:r>
              <a:rPr lang="ru-RU" altLang="ru-RU" sz="1400" dirty="0">
                <a:latin typeface="Arial" panose="020B0604020202020204" pitchFamily="34" charset="0"/>
              </a:rPr>
              <a:t>Внести изменения в рабочие учебные планы</a:t>
            </a:r>
          </a:p>
        </p:txBody>
      </p:sp>
      <p:pic>
        <p:nvPicPr>
          <p:cNvPr id="28678" name="Picture 2">
            <a:extLst>
              <a:ext uri="{FF2B5EF4-FFF2-40B4-BE49-F238E27FC236}">
                <a16:creationId xmlns:a16="http://schemas.microsoft.com/office/drawing/2014/main" id="{46243E96-495B-42E7-85B8-363DE42B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491963"/>
            <a:ext cx="4356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6">
            <a:extLst>
              <a:ext uri="{FF2B5EF4-FFF2-40B4-BE49-F238E27FC236}">
                <a16:creationId xmlns:a16="http://schemas.microsoft.com/office/drawing/2014/main" id="{346B07F4-D77D-4EB7-943A-6CBE17E8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8863"/>
            <a:ext cx="824388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2. </a:t>
            </a:r>
            <a:r>
              <a:rPr lang="ru-RU" altLang="ru-RU" sz="1400">
                <a:latin typeface="Arial" panose="020B0604020202020204" pitchFamily="34" charset="0"/>
              </a:rPr>
              <a:t>Создать новый документ «Формирование контингента», дата которого превышает дату уже существующего документа, созданного ранее. Документ  может быть создан путем копирования уже существующего – в этом случае необходимо после создания записать его (кнопка «Сохранить») и обновить данные в документе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3. </a:t>
            </a:r>
            <a:r>
              <a:rPr lang="ru-RU" altLang="ru-RU" sz="1400">
                <a:latin typeface="Arial" panose="020B0604020202020204" pitchFamily="34" charset="0"/>
              </a:rPr>
              <a:t>Создать путем копирования существующего документ «Распределение поручений». Записать его (кнопка «Сохранить»), обновить данные, закрепить измененную нагрузку за преподавателями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E94259A6-FB8E-4FB5-9390-9961229C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2964874"/>
            <a:ext cx="4041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Внимание!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При изменении рабочих учебных планов необходимо внести изменения не только в табличной части с данными по дисциплине, но и в области «Закрепление за подразделениями»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65ECD920-49D5-480B-B77B-576E5B8E6721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39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9" grpId="0"/>
      <p:bldP spid="286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 – Учебные 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36998"/>
            <a:ext cx="8928100" cy="5256212"/>
          </a:xfrm>
        </p:spPr>
        <p:txBody>
          <a:bodyPr/>
          <a:lstStyle/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Учет базовых и рабочих учебных планов в соответствии с ФГОС ВО, ФГОС ВПО, ГОС</a:t>
            </a:r>
            <a:r>
              <a:rPr lang="en-US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</a:rPr>
              <a:t>по различным уровням подготовки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Закрепление дисциплин учебного плана за кафедрами и подразделениями вуза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Загрузка и выгрузка учебных планов в форматах .</a:t>
            </a:r>
            <a:r>
              <a:rPr lang="ru-RU" altLang="ru-RU" sz="1800" dirty="0" err="1">
                <a:latin typeface="Arial" panose="020B0604020202020204" pitchFamily="34" charset="0"/>
              </a:rPr>
              <a:t>xml</a:t>
            </a:r>
            <a:r>
              <a:rPr lang="ru-RU" altLang="ru-RU" sz="1800" dirty="0">
                <a:latin typeface="Arial" panose="020B0604020202020204" pitchFamily="34" charset="0"/>
              </a:rPr>
              <a:t> и </a:t>
            </a:r>
            <a:r>
              <a:rPr lang="ru-RU" altLang="ru-RU" sz="1800" dirty="0" err="1">
                <a:latin typeface="Arial" panose="020B0604020202020204" pitchFamily="34" charset="0"/>
              </a:rPr>
              <a:t>plx</a:t>
            </a:r>
            <a:r>
              <a:rPr lang="ru-RU" altLang="ru-RU" sz="1800" dirty="0">
                <a:latin typeface="Arial" panose="020B0604020202020204" pitchFamily="34" charset="0"/>
              </a:rPr>
              <a:t>, включая массовую загрузку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Возможность проверки соответствия данных учебного плана заданным эталонным значениям и составление печатной формы протокола проверки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Возможность копирования данных из одного учебного плана в другой (как одиночное, так и массовое копирование)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Возможность автоматической замены реквизитов документа "Учебный план" в соответствии с заданными условиями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Редактор учебных планов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4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4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BFB9D4A-BEA1-444E-8697-296DCB4E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-2627"/>
            <a:ext cx="8172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/>
              <a:t>Расчет нагрузки. Частные случаи.</a:t>
            </a: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BB40F7A3-844D-4B0B-B5BD-9347225DA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245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latin typeface="Arial" panose="020B0604020202020204" pitchFamily="34" charset="0"/>
              </a:rPr>
              <a:t>Ситуация 2. Изменение количества студентов в течение учебного года</a:t>
            </a: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CEB32D99-D70E-4A88-97CE-9D85DC232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5756"/>
            <a:ext cx="91440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Если необходимо пересчитать и перераспределить нагрузку с учетом изменений, произошедших в составе контингента студентов (отчисления, переводы, уход в академический отпуск и т.д.), то нужно выполнить следующую </a:t>
            </a:r>
            <a:r>
              <a:rPr lang="ru-RU" altLang="ru-RU" sz="1400" b="1" dirty="0">
                <a:latin typeface="Arial" panose="020B0604020202020204" pitchFamily="34" charset="0"/>
              </a:rPr>
              <a:t>последовательность действий: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1. </a:t>
            </a:r>
            <a:r>
              <a:rPr lang="ru-RU" altLang="ru-RU" sz="1400" dirty="0">
                <a:latin typeface="Arial" panose="020B0604020202020204" pitchFamily="34" charset="0"/>
              </a:rPr>
              <a:t>Провести приказы о движении контингента (если в качестве источника данных используется регистр сведений «Состояние студентов»), либо внести изменения в регистр сведений «Численность обучающихся на учебных планах» (если в качестве источника данных используется этот регистр сведений). Также могут использоваться оба регистра одновременно.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2. </a:t>
            </a:r>
            <a:r>
              <a:rPr lang="ru-RU" altLang="ru-RU" sz="1400" dirty="0">
                <a:latin typeface="Arial" panose="020B0604020202020204" pitchFamily="34" charset="0"/>
              </a:rPr>
              <a:t>Создать новый документ «Формирование контингента», дата которого превышает дату уже существующего документа, созданного ранее. Документ  может быть создан путем копирования уже существующего – в этом случае необходимо после создания записать его (кнопка «Сохранить») и обновить данные в документе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3. </a:t>
            </a:r>
            <a:r>
              <a:rPr lang="ru-RU" altLang="ru-RU" sz="1400" dirty="0">
                <a:latin typeface="Arial" panose="020B0604020202020204" pitchFamily="34" charset="0"/>
              </a:rPr>
              <a:t>Создать путем копирования существующего документ «Распределение поручений». Записать его (кнопка «Сохранить»), обновить данные, закрепить измененную нагрузку за преподавателями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A88A48C2-A940-4E65-9E76-0642454FBDB3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40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02FA01-D60D-4405-9DE5-4312DBEF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810039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/>
              <a:t>Расчет нагрузки. Частные случаи.</a:t>
            </a:r>
          </a:p>
        </p:txBody>
      </p:sp>
      <p:sp>
        <p:nvSpPr>
          <p:cNvPr id="30724" name="TextBox 4">
            <a:extLst>
              <a:ext uri="{FF2B5EF4-FFF2-40B4-BE49-F238E27FC236}">
                <a16:creationId xmlns:a16="http://schemas.microsoft.com/office/drawing/2014/main" id="{F6A081A1-6039-45D4-9AF0-5AADC26F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036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latin typeface="Arial" panose="020B0604020202020204" pitchFamily="34" charset="0"/>
              </a:rPr>
              <a:t>Ситуация 3. Реорганизация кафедр</a:t>
            </a:r>
          </a:p>
        </p:txBody>
      </p:sp>
      <p:sp>
        <p:nvSpPr>
          <p:cNvPr id="30725" name="TextBox 5">
            <a:extLst>
              <a:ext uri="{FF2B5EF4-FFF2-40B4-BE49-F238E27FC236}">
                <a16:creationId xmlns:a16="http://schemas.microsoft.com/office/drawing/2014/main" id="{8B412855-35B0-4924-9112-8B9ED11FF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6792"/>
            <a:ext cx="91440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Если производится слияние двух кафедр, замена одной кафедры на другую и т.д., при этом нужно, чтобы данные о старых кафедрах отображались в отчетах, документах и учебных планах прошлых лет, необходимо выполнить следующую </a:t>
            </a:r>
            <a:r>
              <a:rPr lang="ru-RU" altLang="ru-RU" sz="1400" b="1" dirty="0">
                <a:latin typeface="Arial" panose="020B0604020202020204" pitchFamily="34" charset="0"/>
              </a:rPr>
              <a:t>последовательность действий: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1. </a:t>
            </a:r>
            <a:r>
              <a:rPr lang="ru-RU" altLang="ru-RU" sz="1400" dirty="0">
                <a:latin typeface="Arial" panose="020B0604020202020204" pitchFamily="34" charset="0"/>
              </a:rPr>
              <a:t>Создать новый документ «Формирование структуры университета» и добавить в него новую кафедру. Дата нового документа должна быть больше даты уже существующего</a:t>
            </a:r>
            <a:br>
              <a:rPr lang="ru-RU" altLang="ru-RU" sz="1400" dirty="0">
                <a:latin typeface="Arial" panose="020B0604020202020204" pitchFamily="34" charset="0"/>
              </a:rPr>
            </a:br>
            <a:r>
              <a:rPr lang="ru-RU" altLang="ru-RU" sz="1400" b="1" dirty="0">
                <a:latin typeface="Arial" panose="020B0604020202020204" pitchFamily="34" charset="0"/>
              </a:rPr>
              <a:t>Внимание! </a:t>
            </a:r>
            <a:r>
              <a:rPr lang="ru-RU" altLang="ru-RU" sz="1400" dirty="0">
                <a:latin typeface="Arial" panose="020B0604020202020204" pitchFamily="34" charset="0"/>
              </a:rPr>
              <a:t>На этом этапе удалять старую кафедру из документа «Формирование структуры университета» НЕ нужно.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2. </a:t>
            </a:r>
            <a:r>
              <a:rPr lang="ru-RU" altLang="ru-RU" sz="1400" dirty="0">
                <a:latin typeface="Arial" panose="020B0604020202020204" pitchFamily="34" charset="0"/>
              </a:rPr>
              <a:t>Создать документ «Закрепление за кафедрой» для новой кафедры.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3. </a:t>
            </a:r>
            <a:r>
              <a:rPr lang="ru-RU" altLang="ru-RU" sz="1400" dirty="0">
                <a:latin typeface="Arial" panose="020B0604020202020204" pitchFamily="34" charset="0"/>
              </a:rPr>
              <a:t>Воспользоваться обработкой «Перенос нагрузки между подразделениями» (более подробную информацию об обработке можно получить в интерактивной системе справки), чтобы перенести нагрузку со старых кафедр на новые.</a:t>
            </a:r>
            <a:br>
              <a:rPr lang="ru-RU" altLang="ru-RU" sz="1400" dirty="0">
                <a:latin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</a:rPr>
              <a:t>В результате будут созданы документы «Формирование контингента» и «Распределение поручений» для той кафедры, на которую переносится нагрузка. Данные в обоих документах при необходимости могут быть редактированы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4. </a:t>
            </a:r>
            <a:r>
              <a:rPr lang="ru-RU" altLang="ru-RU" sz="1400" dirty="0">
                <a:latin typeface="Arial" panose="020B0604020202020204" pitchFamily="34" charset="0"/>
              </a:rPr>
              <a:t>Для старой кафедры (одной или нескольких) создать документ «Закрепление за кафедрой», выбрав при создании значение «Неактивные должности»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5. </a:t>
            </a:r>
            <a:r>
              <a:rPr lang="ru-RU" altLang="ru-RU" sz="1400" dirty="0">
                <a:latin typeface="Arial" panose="020B0604020202020204" pitchFamily="34" charset="0"/>
              </a:rPr>
              <a:t>Создать новый документ «Формирование структуры университета» и удалить из него старую кафедру (одну или несколько).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3BF66FA8-8895-4F4B-82EF-4F8E673BEF67}"/>
              </a:ext>
            </a:extLst>
          </p:cNvPr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41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84225-7A45-45BD-AC06-FE724A174E4E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04688" y="1603847"/>
            <a:ext cx="55367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>
              <a:solidFill>
                <a:srgbClr val="5B0917"/>
              </a:solidFill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8627539B-AAE8-49AF-8743-F102DB91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411398"/>
            <a:ext cx="72009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ru-RU" altLang="ru-RU" sz="2400" kern="0" dirty="0"/>
              <a:t>ООО «ЦИТО» - ГК «Промавтоматика»</a:t>
            </a:r>
          </a:p>
        </p:txBody>
      </p:sp>
      <p:pic>
        <p:nvPicPr>
          <p:cNvPr id="9" name="Рисунок 8" descr="шапка ЦИТВО">
            <a:extLst>
              <a:ext uri="{FF2B5EF4-FFF2-40B4-BE49-F238E27FC236}">
                <a16:creationId xmlns:a16="http://schemas.microsoft.com/office/drawing/2014/main" id="{7A6C1F4E-3EB1-4A6C-822F-7A20CD55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871" b="14854"/>
          <a:stretch>
            <a:fillRect/>
          </a:stretch>
        </p:blipFill>
        <p:spPr bwMode="auto">
          <a:xfrm>
            <a:off x="323528" y="1196159"/>
            <a:ext cx="7808438" cy="14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797B2433-AC4C-4314-B9AB-FAE12D4AA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618967"/>
            <a:ext cx="8987460" cy="37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/>
              <a:t>Комплексная автоматизация образовательных учреждений на базе программных продуктов 1С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/>
              <a:t>Интеграция программных продуктов 1С с внешними АИС и между собой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/>
              <a:t>Автоматизированный импорт данных из используемых информационных систем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/>
              <a:t>Обучение сотрудников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/>
              <a:t>Техническое\методическое сопровождение и консалтинг</a:t>
            </a:r>
          </a:p>
        </p:txBody>
      </p:sp>
    </p:spTree>
    <p:extLst>
      <p:ext uri="{BB962C8B-B14F-4D97-AF65-F5344CB8AC3E}">
        <p14:creationId xmlns:p14="http://schemas.microsoft.com/office/powerpoint/2010/main" val="117006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4">
            <a:extLst>
              <a:ext uri="{FF2B5EF4-FFF2-40B4-BE49-F238E27FC236}">
                <a16:creationId xmlns:a16="http://schemas.microsoft.com/office/drawing/2014/main" id="{FF788F89-DB02-468A-932B-2287F701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97" y="1254727"/>
            <a:ext cx="984759" cy="9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6">
            <a:extLst>
              <a:ext uri="{FF2B5EF4-FFF2-40B4-BE49-F238E27FC236}">
                <a16:creationId xmlns:a16="http://schemas.microsoft.com/office/drawing/2014/main" id="{FA1CDD4B-EB1C-410E-8A12-BC7BB56A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39" y="2167769"/>
            <a:ext cx="1078174" cy="10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24BE383-FBDE-4ADF-AF84-A88CFF0B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29" y="3268193"/>
            <a:ext cx="1352584" cy="123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84225-7A45-45BD-AC06-FE724A174E4E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33666" y="1758655"/>
            <a:ext cx="55367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>
              <a:solidFill>
                <a:srgbClr val="5B0917"/>
              </a:solidFill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76C91AB3-C230-450C-A574-C2807198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0559" y="404664"/>
            <a:ext cx="7200900" cy="306388"/>
          </a:xfrm>
        </p:spPr>
        <p:txBody>
          <a:bodyPr/>
          <a:lstStyle/>
          <a:p>
            <a:r>
              <a:rPr lang="ru-RU" altLang="ru-RU" sz="2800" dirty="0"/>
              <a:t>Наши проекты</a:t>
            </a:r>
          </a:p>
        </p:txBody>
      </p:sp>
      <p:pic>
        <p:nvPicPr>
          <p:cNvPr id="54" name="Picture 42">
            <a:extLst>
              <a:ext uri="{FF2B5EF4-FFF2-40B4-BE49-F238E27FC236}">
                <a16:creationId xmlns:a16="http://schemas.microsoft.com/office/drawing/2014/main" id="{3A335773-2A5E-46F4-A6BF-D62D2020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24" y="3134518"/>
            <a:ext cx="1247491" cy="12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4">
            <a:extLst>
              <a:ext uri="{FF2B5EF4-FFF2-40B4-BE49-F238E27FC236}">
                <a16:creationId xmlns:a16="http://schemas.microsoft.com/office/drawing/2014/main" id="{57C681DA-1572-4C21-8FA2-AEE6373DA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65" y="2338537"/>
            <a:ext cx="1068444" cy="7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6">
            <a:extLst>
              <a:ext uri="{FF2B5EF4-FFF2-40B4-BE49-F238E27FC236}">
                <a16:creationId xmlns:a16="http://schemas.microsoft.com/office/drawing/2014/main" id="{8A8EF223-2FA3-4FA4-BB1C-E2194EA4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66" y="3311859"/>
            <a:ext cx="1119043" cy="95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96152A94-F2EF-4BF8-BEE6-3667FFC2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" y="1371789"/>
            <a:ext cx="871881" cy="7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1BE4605-C918-4358-B2D5-CF245EB5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8" y="1359239"/>
            <a:ext cx="910804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82B6C1D-81F7-42B6-96E6-F2F2ED67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04" y="1458720"/>
            <a:ext cx="759004" cy="69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0925F0D-2B27-4C84-A931-1133C2CB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28" y="1412898"/>
            <a:ext cx="846581" cy="7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025ACC-CBEB-4114-B9AF-A0B2D657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16" y="1396116"/>
            <a:ext cx="819335" cy="7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FCD06C3-D14B-4C64-8D00-69084DC7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3" y="2194076"/>
            <a:ext cx="1035358" cy="94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2CE5C77-DC7C-41CF-B8D1-86BC2BD7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3416493"/>
            <a:ext cx="860204" cy="78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EFAE868-640A-497D-8E8E-B2332B160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0" y="4518555"/>
            <a:ext cx="854365" cy="78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765CAF7-2513-4515-9690-668BB8A0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02" y="4595406"/>
            <a:ext cx="1525791" cy="50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0D4B5B0-540E-4D92-B08E-5FB24333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09" y="4439217"/>
            <a:ext cx="801818" cy="7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C8931BB9-EC90-4693-82E7-CA560C7AE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90" y="2973538"/>
            <a:ext cx="840742" cy="7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535C7E7-0C89-4123-8A0F-19012593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36" y="4224011"/>
            <a:ext cx="1430430" cy="1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2CA92DF-67A8-47E9-A79C-FE81DE2B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47" y="1389303"/>
            <a:ext cx="799872" cy="7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2C8036-EDFD-4738-9FA9-12B434BA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68" y="5626772"/>
            <a:ext cx="875772" cy="79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AB4E8BDD-A324-49DB-8C66-DE5C0EDB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70" y="4475065"/>
            <a:ext cx="881611" cy="80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E7A92D75-210D-40FD-87B8-C4587579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79" y="1261284"/>
            <a:ext cx="1119043" cy="10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38A4E4-C7DE-455E-A679-3CF575F6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42" y="1364237"/>
            <a:ext cx="842689" cy="7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C0E0507-27F5-4A71-8A92-A939CD80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93" y="1353671"/>
            <a:ext cx="860203" cy="7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E75AF050-487C-41A4-AA9E-0E9ABC30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15" y="2305201"/>
            <a:ext cx="729811" cy="72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>
            <a:extLst>
              <a:ext uri="{FF2B5EF4-FFF2-40B4-BE49-F238E27FC236}">
                <a16:creationId xmlns:a16="http://schemas.microsoft.com/office/drawing/2014/main" id="{F2826293-4292-4379-B68D-7E4CC0DE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77" y="3403329"/>
            <a:ext cx="858257" cy="86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">
            <a:extLst>
              <a:ext uri="{FF2B5EF4-FFF2-40B4-BE49-F238E27FC236}">
                <a16:creationId xmlns:a16="http://schemas.microsoft.com/office/drawing/2014/main" id="{8128C9E0-E606-4B26-ADE4-B27CFCF0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65" y="2267101"/>
            <a:ext cx="729811" cy="72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8">
            <a:extLst>
              <a:ext uri="{FF2B5EF4-FFF2-40B4-BE49-F238E27FC236}">
                <a16:creationId xmlns:a16="http://schemas.microsoft.com/office/drawing/2014/main" id="{BB41CFB1-D859-49DF-929B-E7AED53A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60" y="2317900"/>
            <a:ext cx="72981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0">
            <a:extLst>
              <a:ext uri="{FF2B5EF4-FFF2-40B4-BE49-F238E27FC236}">
                <a16:creationId xmlns:a16="http://schemas.microsoft.com/office/drawing/2014/main" id="{E5CE1124-CAA9-4B45-B3E5-72329539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71" y="3379333"/>
            <a:ext cx="850472" cy="8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6">
            <a:extLst>
              <a:ext uri="{FF2B5EF4-FFF2-40B4-BE49-F238E27FC236}">
                <a16:creationId xmlns:a16="http://schemas.microsoft.com/office/drawing/2014/main" id="{FB888054-52FE-47C7-BC57-433BDBE9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8" y="3565577"/>
            <a:ext cx="817389" cy="8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8">
            <a:extLst>
              <a:ext uri="{FF2B5EF4-FFF2-40B4-BE49-F238E27FC236}">
                <a16:creationId xmlns:a16="http://schemas.microsoft.com/office/drawing/2014/main" id="{F5C0326E-5518-4C36-A0D2-737472C7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07" y="2405979"/>
            <a:ext cx="759003" cy="75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0">
            <a:extLst>
              <a:ext uri="{FF2B5EF4-FFF2-40B4-BE49-F238E27FC236}">
                <a16:creationId xmlns:a16="http://schemas.microsoft.com/office/drawing/2014/main" id="{C30E6FA7-9251-45E4-BE42-D65B9146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68" y="2340281"/>
            <a:ext cx="1204675" cy="6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4">
            <a:extLst>
              <a:ext uri="{FF2B5EF4-FFF2-40B4-BE49-F238E27FC236}">
                <a16:creationId xmlns:a16="http://schemas.microsoft.com/office/drawing/2014/main" id="{2A7C5502-7D48-4969-B0DC-B629CB34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64" y="2314210"/>
            <a:ext cx="846581" cy="8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8">
            <a:extLst>
              <a:ext uri="{FF2B5EF4-FFF2-40B4-BE49-F238E27FC236}">
                <a16:creationId xmlns:a16="http://schemas.microsoft.com/office/drawing/2014/main" id="{AC39B8B6-5941-49A3-A4F0-A7729655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39" y="3345458"/>
            <a:ext cx="1407076" cy="92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0">
            <a:extLst>
              <a:ext uri="{FF2B5EF4-FFF2-40B4-BE49-F238E27FC236}">
                <a16:creationId xmlns:a16="http://schemas.microsoft.com/office/drawing/2014/main" id="{9ED63CE9-8B8A-45D4-85C0-CD3F1A33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99" y="4386298"/>
            <a:ext cx="692833" cy="8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6">
            <a:extLst>
              <a:ext uri="{FF2B5EF4-FFF2-40B4-BE49-F238E27FC236}">
                <a16:creationId xmlns:a16="http://schemas.microsoft.com/office/drawing/2014/main" id="{18E67DBD-878E-480D-B83D-93C95F4B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11" y="2320767"/>
            <a:ext cx="943888" cy="93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0">
            <a:extLst>
              <a:ext uri="{FF2B5EF4-FFF2-40B4-BE49-F238E27FC236}">
                <a16:creationId xmlns:a16="http://schemas.microsoft.com/office/drawing/2014/main" id="{D43A1DD4-8AE0-4BFC-83C4-7262756C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58" y="5305141"/>
            <a:ext cx="731757" cy="99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AAAFEBAB-3C6C-475D-84F0-C0C9D7CF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4" y="5629178"/>
            <a:ext cx="897180" cy="6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>
            <a:extLst>
              <a:ext uri="{FF2B5EF4-FFF2-40B4-BE49-F238E27FC236}">
                <a16:creationId xmlns:a16="http://schemas.microsoft.com/office/drawing/2014/main" id="{79DE9E6B-3409-4865-BE68-4C40F32E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64" y="5804332"/>
            <a:ext cx="1342851" cy="3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D73668DC-5153-486D-AE71-8A0696E8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33319"/>
            <a:ext cx="875773" cy="87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8">
            <a:extLst>
              <a:ext uri="{FF2B5EF4-FFF2-40B4-BE49-F238E27FC236}">
                <a16:creationId xmlns:a16="http://schemas.microsoft.com/office/drawing/2014/main" id="{885C4BBD-779E-4629-BE3A-E429ACDA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10" y="5670454"/>
            <a:ext cx="1621155" cy="49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0">
            <a:extLst>
              <a:ext uri="{FF2B5EF4-FFF2-40B4-BE49-F238E27FC236}">
                <a16:creationId xmlns:a16="http://schemas.microsoft.com/office/drawing/2014/main" id="{39FCA350-2FC6-44E3-829F-A376C478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32" y="5428724"/>
            <a:ext cx="889395" cy="8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2">
            <a:extLst>
              <a:ext uri="{FF2B5EF4-FFF2-40B4-BE49-F238E27FC236}">
                <a16:creationId xmlns:a16="http://schemas.microsoft.com/office/drawing/2014/main" id="{BCEA688A-8DDE-4316-8A13-6655EC4D5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13" y="4301640"/>
            <a:ext cx="112682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84225-7A45-45BD-AC06-FE724A174E4E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04688" y="1603847"/>
            <a:ext cx="55367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>
              <a:solidFill>
                <a:srgbClr val="5B0917"/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A2D99ED-2A49-46F5-85B2-0FDBE2EB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478" y="3296543"/>
            <a:ext cx="4516248" cy="16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01" tIns="34301" rIns="68601" bIns="34301"/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ru-RU" altLang="ru-RU" b="1"/>
              <a:t>Дмитрий Пакин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ru-RU" altLang="ru-RU" b="1"/>
              <a:t>Технический директор</a:t>
            </a:r>
            <a:endParaRPr lang="en-US" altLang="ru-RU" b="1"/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ru-RU" altLang="ru-RU" b="1"/>
              <a:t>Тел.: +7-905-690-12-02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ru-RU" b="1"/>
              <a:t>E-mail: </a:t>
            </a:r>
            <a:r>
              <a:rPr lang="en-US" altLang="ru-RU" b="1">
                <a:hlinkClick r:id="rId3"/>
              </a:rPr>
              <a:t>d.pakin@1c-pa.ru</a:t>
            </a:r>
            <a:endParaRPr lang="en-US" altLang="ru-RU" b="1"/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endParaRPr lang="ru-RU" altLang="ru-RU" b="1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6E05147-F05E-4C75-BE3D-43280AF2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8" y="1461392"/>
            <a:ext cx="2412577" cy="144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141492-4F6A-4681-958A-A1EB9BF12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478" y="1264543"/>
            <a:ext cx="5812276" cy="17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/>
              <a:t>Адрес: г. Рязань, Татарская, 21 офис 301</a:t>
            </a:r>
            <a:endParaRPr lang="en-US" altLang="ru-RU" sz="2000" b="1"/>
          </a:p>
          <a:p>
            <a:pPr>
              <a:lnSpc>
                <a:spcPct val="150000"/>
              </a:lnSpc>
            </a:pPr>
            <a:r>
              <a:rPr lang="ru-RU" altLang="ru-RU" sz="2000" b="1"/>
              <a:t>Тел.: +7 (4912) 50-10-20 доб. 104</a:t>
            </a:r>
            <a:endParaRPr lang="en-US" altLang="ru-RU" sz="2000" b="1"/>
          </a:p>
          <a:p>
            <a:pPr>
              <a:lnSpc>
                <a:spcPct val="150000"/>
              </a:lnSpc>
            </a:pPr>
            <a:r>
              <a:rPr lang="ru-RU" altLang="ru-RU" sz="2000" b="1"/>
              <a:t>E-mail: </a:t>
            </a:r>
            <a:r>
              <a:rPr lang="ru-RU" altLang="ru-RU" sz="2000" b="1">
                <a:hlinkClick r:id="rId5"/>
              </a:rPr>
              <a:t>edu@1c-pa.ru</a:t>
            </a:r>
            <a:endParaRPr lang="en-US" altLang="ru-RU" sz="2000" b="1"/>
          </a:p>
          <a:p>
            <a:pPr>
              <a:lnSpc>
                <a:spcPct val="150000"/>
              </a:lnSpc>
            </a:pPr>
            <a:r>
              <a:rPr lang="en-US" altLang="ru-RU" sz="2000" b="1"/>
              <a:t>Web</a:t>
            </a:r>
            <a:r>
              <a:rPr lang="ru-RU" altLang="ru-RU" sz="2000" b="1"/>
              <a:t>: </a:t>
            </a:r>
            <a:r>
              <a:rPr lang="en-US" altLang="ru-RU" sz="2000" b="1">
                <a:hlinkClick r:id="rId6"/>
              </a:rPr>
              <a:t>http://cito-rzn.ru/</a:t>
            </a:r>
            <a:endParaRPr lang="en-US" altLang="ru-RU" sz="2000" b="1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1B7022-7207-491C-9819-7B9894B8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8" y="3140968"/>
            <a:ext cx="1791313" cy="17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4E6573-510E-49D7-86BD-3DD61A51C308}"/>
              </a:ext>
            </a:extLst>
          </p:cNvPr>
          <p:cNvSpPr txBox="1"/>
          <p:nvPr/>
        </p:nvSpPr>
        <p:spPr>
          <a:xfrm>
            <a:off x="323528" y="5396608"/>
            <a:ext cx="7735764" cy="602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1С:Университет</a:t>
            </a:r>
            <a:r>
              <a:rPr lang="en-US" altLang="ru-RU" sz="1800" dirty="0">
                <a:latin typeface="Arial" panose="020B0604020202020204" pitchFamily="34" charset="0"/>
              </a:rPr>
              <a:t>: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  <a:hlinkClick r:id="rId8"/>
              </a:rPr>
              <a:t>http://solutions.1c.ru/catalog/university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1С:Университет ПРОФ</a:t>
            </a:r>
            <a:r>
              <a:rPr lang="en-US" altLang="ru-RU" sz="1800" dirty="0">
                <a:latin typeface="Arial" panose="020B0604020202020204" pitchFamily="34" charset="0"/>
              </a:rPr>
              <a:t>: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  <a:hlinkClick r:id="rId9"/>
              </a:rPr>
              <a:t>http://solutions.1c.ru/catalog/university-prof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 – Расчет и распределение нагрузки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48428"/>
            <a:ext cx="8928100" cy="5256212"/>
          </a:xfrm>
        </p:spPr>
        <p:txBody>
          <a:bodyPr/>
          <a:lstStyle/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Формирование правил расчета нагрузки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Настройка закрепления правил расчета за нагрузкой в зависимости от различных условий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Хранение и обработка сведений о профессорско-преподавательском составе, анализ штатного состава подразделений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Учет планируемого и фактического контингента при расчете нагрузки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Учет закрепления дисциплин по выбору за обучающимися при расчете нагрузки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Учет квалификационных требований ППС при распределении нагрузки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Установка и проверка норм нагрузки сотрудников по должности и ставке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Настройка формирования контингента (разделение по виду образования или подразделению, настройка параметров автоматического объединения и разделения контингента)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Планирование и распределение основной и дополнительной нагрузки по подразделениям и преподавателям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Arial" panose="020B0604020202020204" pitchFamily="34" charset="0"/>
              </a:rPr>
              <a:t>Формирование отчетности по результатам расчета и распределения нагрузки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5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5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0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 – УМК, ОПОП, РПД, Планы кафедр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48428"/>
            <a:ext cx="8928100" cy="5256212"/>
          </a:xfrm>
        </p:spPr>
        <p:txBody>
          <a:bodyPr/>
          <a:lstStyle/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Создание, хранение и обработка программ дисциплин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Создание, хранение и обработка образовательных программ, формирование учебных планов на основании образовательных программ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Создание учебно-методических комплексов для дисциплин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Формирование индивидуальных планов работы преподавателей с учетом учебной и внеучебной нагрузки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Формирование планов работы кафедры с учетом учебной и внеучебной нагрузки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Формирование и работа с портфолио преподавателей</a:t>
            </a:r>
          </a:p>
          <a:p>
            <a:pPr>
              <a:spcAft>
                <a:spcPct val="50000"/>
              </a:spcAft>
              <a:buSzPct val="60000"/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Arial" panose="020B0604020202020204" pitchFamily="34" charset="0"/>
              </a:rPr>
              <a:t>Правила обмена по загрузке штатного состава подразделений из программ кадрового учета ("1С:Зарплата и управление персоналом", "1С:Зарплата и кадры бюджетного учреждения")</a:t>
            </a:r>
            <a:endParaRPr lang="ru-RU" sz="1800" dirty="0"/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6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6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действий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69991C-BDEF-454B-BD41-83821DD75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968575"/>
              </p:ext>
            </p:extLst>
          </p:nvPr>
        </p:nvGraphicFramePr>
        <p:xfrm>
          <a:off x="107950" y="1268413"/>
          <a:ext cx="89281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7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7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1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7751762" cy="1081088"/>
          </a:xfrm>
        </p:spPr>
        <p:txBody>
          <a:bodyPr/>
          <a:lstStyle/>
          <a:p>
            <a:r>
              <a:rPr lang="ru-RU" dirty="0"/>
              <a:t>Шаг-1: Общие настройки и заполнение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0289"/>
            <a:ext cx="8902700" cy="2062687"/>
          </a:xfrm>
        </p:spPr>
        <p:txBody>
          <a:bodyPr/>
          <a:lstStyle/>
          <a:p>
            <a:pPr marL="0" indent="0">
              <a:buNone/>
            </a:pPr>
            <a:r>
              <a:rPr lang="ru-RU" sz="1800" b="1" u="sng" dirty="0"/>
              <a:t>Что сделать:</a:t>
            </a:r>
          </a:p>
          <a:p>
            <a:r>
              <a:rPr lang="ru-RU" sz="1800" dirty="0"/>
              <a:t>Заполнить общие настройки в разделе Администрирование – Сервис – Общие настройки. Вкладки «Расчет часов», «Структуры университета» и «Учебные планы»</a:t>
            </a:r>
          </a:p>
          <a:p>
            <a:r>
              <a:rPr lang="ru-RU" sz="1800" dirty="0"/>
              <a:t>Заполнить вспомогательную нормативно-справочную информацию (НСИ), необходимую для работы с учебными планами и нагрузкой: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8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8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2DDAFDF1-6047-4B62-91DC-4EB5133ED2CC}"/>
              </a:ext>
            </a:extLst>
          </p:cNvPr>
          <p:cNvSpPr/>
          <p:nvPr/>
        </p:nvSpPr>
        <p:spPr>
          <a:xfrm>
            <a:off x="228439" y="3293577"/>
            <a:ext cx="5783721" cy="24141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anchor="ctr"/>
          <a:lstStyle/>
          <a:p>
            <a:pPr algn="ctr"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Виды нагрузки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Виды контроля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Тип записи учебного плана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Список структур университета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Переходы состояний документов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solidFill>
                  <a:schemeClr val="tx1"/>
                </a:solidFill>
              </a:rPr>
              <a:t>Штатные ставки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u="sng" dirty="0">
                <a:solidFill>
                  <a:schemeClr val="tx1"/>
                </a:solidFill>
              </a:rPr>
              <a:t>Должности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Виды начисления заработной платы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Аналитика кадровых перемещений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Виды образований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Уровень подготовки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Типы стандартов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Форма обучения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Единицы измерения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Периоды контроля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Курсы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Недели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Обозначения графика учебного процесса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Дополнительные реквизиты</a:t>
            </a: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План видов характеристик: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Тип свойств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D6C5067-76D0-4F96-AD08-F325B8A63456}"/>
              </a:ext>
            </a:extLst>
          </p:cNvPr>
          <p:cNvSpPr txBox="1">
            <a:spLocks/>
          </p:cNvSpPr>
          <p:nvPr/>
        </p:nvSpPr>
        <p:spPr bwMode="auto">
          <a:xfrm>
            <a:off x="133350" y="5782206"/>
            <a:ext cx="8902700" cy="20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800" b="1" u="sng" kern="0" dirty="0"/>
              <a:t>Кто делает:</a:t>
            </a:r>
          </a:p>
          <a:p>
            <a:r>
              <a:rPr lang="ru-RU" sz="1800" kern="0" dirty="0"/>
              <a:t>Администратор системы совместно с сотрудниками УМУ</a:t>
            </a:r>
          </a:p>
          <a:p>
            <a:endParaRPr lang="ru-RU" sz="1800" kern="0" dirty="0"/>
          </a:p>
          <a:p>
            <a:endParaRPr lang="ru-RU" sz="1800" kern="0" dirty="0"/>
          </a:p>
        </p:txBody>
      </p:sp>
      <p:sp>
        <p:nvSpPr>
          <p:cNvPr id="11" name="Скругленный прямоугольник 22">
            <a:extLst>
              <a:ext uri="{FF2B5EF4-FFF2-40B4-BE49-F238E27FC236}">
                <a16:creationId xmlns:a16="http://schemas.microsoft.com/office/drawing/2014/main" id="{B345F47E-A5D1-4205-826C-B6E76159EF0E}"/>
              </a:ext>
            </a:extLst>
          </p:cNvPr>
          <p:cNvSpPr/>
          <p:nvPr/>
        </p:nvSpPr>
        <p:spPr>
          <a:xfrm>
            <a:off x="6084168" y="3287471"/>
            <a:ext cx="2831393" cy="24141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Справочники: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Дисциплины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Специальности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Специализации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Учебные годы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Виды деятельности учебных планов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Квалификации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Специальные звания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Результаты освоения программ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Потоки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Учебные группы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Учебные подгруппы</a:t>
            </a:r>
          </a:p>
        </p:txBody>
      </p:sp>
    </p:spTree>
    <p:extLst>
      <p:ext uri="{BB962C8B-B14F-4D97-AF65-F5344CB8AC3E}">
        <p14:creationId xmlns:p14="http://schemas.microsoft.com/office/powerpoint/2010/main" val="398465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DF64-D0D3-48F9-8B56-E04F85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4450"/>
            <a:ext cx="6985000" cy="1081088"/>
          </a:xfrm>
        </p:spPr>
        <p:txBody>
          <a:bodyPr/>
          <a:lstStyle/>
          <a:p>
            <a:r>
              <a:rPr lang="ru-RU" dirty="0"/>
              <a:t>Шаг-1: Общие настройки – Расчет часов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667BB-7CB2-4080-B01F-09E0E72D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18" y="1133165"/>
            <a:ext cx="8208466" cy="1699438"/>
          </a:xfrm>
        </p:spPr>
        <p:txBody>
          <a:bodyPr/>
          <a:lstStyle/>
          <a:p>
            <a:r>
              <a:rPr lang="ru-RU" dirty="0"/>
              <a:t>Настройка контроля на соответствия нормам нагрузки сотрудников согласно документу «Установка норм нагрузки сотрудников»</a:t>
            </a:r>
          </a:p>
          <a:p>
            <a:r>
              <a:rPr lang="ru-RU" dirty="0"/>
              <a:t>Настройка </a:t>
            </a:r>
            <a:r>
              <a:rPr lang="ru-RU" dirty="0" err="1"/>
              <a:t>автообновления</a:t>
            </a:r>
            <a:r>
              <a:rPr lang="ru-RU" dirty="0"/>
              <a:t> документов «Распределение поручений»</a:t>
            </a: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514F9-3B18-45C8-9FFF-5FD6BDCE066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2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AD0756-4CA4-4290-9A87-941A2C5611D2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9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52710BD-442E-4923-9936-547779A450E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9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58E42B-C0C2-4A41-A5B2-A83D2EF13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18" y="3140968"/>
            <a:ext cx="8664964" cy="328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489410"/>
      </p:ext>
    </p:extLst>
  </p:cSld>
  <p:clrMapOvr>
    <a:masterClrMapping/>
  </p:clrMapOvr>
</p:sld>
</file>

<file path=ppt/theme/theme1.xml><?xml version="1.0" encoding="utf-8"?>
<a:theme xmlns:a="http://schemas.openxmlformats.org/drawingml/2006/main" name="1C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0_шаблон">
  <a:themeElements>
    <a:clrScheme name="910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0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0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1C</Template>
  <TotalTime>9985</TotalTime>
  <Words>3574</Words>
  <Application>Microsoft Office PowerPoint</Application>
  <PresentationFormat>Экран (4:3)</PresentationFormat>
  <Paragraphs>466</Paragraphs>
  <Slides>44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1C</vt:lpstr>
      <vt:lpstr>910_шаблон</vt:lpstr>
      <vt:lpstr>Методология планирования, нормирования, расчета и распределения учебной нагрузки педагогических работников в 1С:Университет </vt:lpstr>
      <vt:lpstr>«1С:Университет ПРОФ». Структура конфигурации</vt:lpstr>
      <vt:lpstr>«1С:Университет» и «1С:Университет ПРОФ».  Различия одинаковых подсистем</vt:lpstr>
      <vt:lpstr>Функциональные возможности – Учебные планы</vt:lpstr>
      <vt:lpstr>Функциональные возможности – Расчет и распределение нагрузки</vt:lpstr>
      <vt:lpstr>Функциональные возможности – УМК, ОПОП, РПД, Планы кафедр</vt:lpstr>
      <vt:lpstr>Порядок действий</vt:lpstr>
      <vt:lpstr>Шаг-1: Общие настройки и заполнение НСИ</vt:lpstr>
      <vt:lpstr>Шаг-1: Общие настройки – Расчет часов</vt:lpstr>
      <vt:lpstr>Шаг-1: Общие настройки – Структуры университета</vt:lpstr>
      <vt:lpstr>Шаг-1: Общие настройки – Учебные планы</vt:lpstr>
      <vt:lpstr>Шаг-1: Общие рекомендации</vt:lpstr>
      <vt:lpstr>Шаг-2: Настройка расчетов и заполнение штатного состава подразделений</vt:lpstr>
      <vt:lpstr>Шаг-2: Правила расчета учебной нагрузки</vt:lpstr>
      <vt:lpstr>Шаг-2: Правила расчета учебной нагрузки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Шаг-2: Общие рекомендации</vt:lpstr>
      <vt:lpstr>Шаг-3: Подготовка учебных планов</vt:lpstr>
      <vt:lpstr>Шаг-3: Подготовка учебных планов</vt:lpstr>
      <vt:lpstr>Шаг-3: Подготовка учебных планов</vt:lpstr>
      <vt:lpstr>Шаг-3: Общие рекомендации</vt:lpstr>
      <vt:lpstr>Шаг-4: Подготовка структуры контингента обучающихся</vt:lpstr>
      <vt:lpstr>Презентация PowerPoint</vt:lpstr>
      <vt:lpstr>Презентация PowerPoint</vt:lpstr>
      <vt:lpstr>Шаг-4: Общие рекомендации</vt:lpstr>
      <vt:lpstr>Шаг-5: Распределение поручений</vt:lpstr>
      <vt:lpstr>Презентация PowerPoint</vt:lpstr>
      <vt:lpstr>Шаг-5: Общие рекомендации</vt:lpstr>
      <vt:lpstr>Презентация PowerPoint</vt:lpstr>
      <vt:lpstr>Отчеты подсистемы расчета и распределения учебной нагрузки </vt:lpstr>
      <vt:lpstr>Отчеты подсистемы расчета и распределения учебной нагрузки </vt:lpstr>
      <vt:lpstr>Типовые доработки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проекты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и практический опыт внедрения программного решения «1С:Университет ПРОФ»</dc:title>
  <dc:creator>Пакин Дмитрий Евгеньевич</dc:creator>
  <cp:lastModifiedBy>Дмитрий Евгеньевич Пакин</cp:lastModifiedBy>
  <cp:revision>676</cp:revision>
  <cp:lastPrinted>2016-04-20T22:17:58Z</cp:lastPrinted>
  <dcterms:created xsi:type="dcterms:W3CDTF">2012-10-16T06:36:15Z</dcterms:created>
  <dcterms:modified xsi:type="dcterms:W3CDTF">2022-03-22T11:55:45Z</dcterms:modified>
</cp:coreProperties>
</file>