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0" r:id="rId3"/>
    <p:sldId id="312" r:id="rId4"/>
    <p:sldId id="313" r:id="rId5"/>
    <p:sldId id="315" r:id="rId6"/>
    <p:sldId id="296" r:id="rId7"/>
    <p:sldId id="316" r:id="rId8"/>
    <p:sldId id="288" r:id="rId9"/>
    <p:sldId id="292" r:id="rId10"/>
    <p:sldId id="294" r:id="rId11"/>
    <p:sldId id="309" r:id="rId12"/>
    <p:sldId id="310" r:id="rId13"/>
    <p:sldId id="311" r:id="rId14"/>
    <p:sldId id="314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32EC4C-921A-428B-BE50-89E1EEC53E4F}">
          <p14:sldIdLst>
            <p14:sldId id="274"/>
          </p14:sldIdLst>
        </p14:section>
        <p14:section name="Раздел без заголовка" id="{EAFEC45C-4600-4704-9F88-EAE66D198108}">
          <p14:sldIdLst>
            <p14:sldId id="260"/>
            <p14:sldId id="312"/>
            <p14:sldId id="313"/>
            <p14:sldId id="315"/>
            <p14:sldId id="296"/>
          </p14:sldIdLst>
        </p14:section>
        <p14:section name="Раздел без заголовка" id="{E3C70679-F6C6-46B3-8D38-3DF69DA0E6CE}">
          <p14:sldIdLst>
            <p14:sldId id="316"/>
          </p14:sldIdLst>
        </p14:section>
        <p14:section name="Раздел без заголовка" id="{D25E545E-F890-4C90-8169-1567D63DBDC8}">
          <p14:sldIdLst>
            <p14:sldId id="288"/>
            <p14:sldId id="292"/>
            <p14:sldId id="294"/>
            <p14:sldId id="309"/>
            <p14:sldId id="310"/>
            <p14:sldId id="311"/>
            <p14:sldId id="314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E91"/>
    <a:srgbClr val="F81121"/>
    <a:srgbClr val="B4C7E7"/>
    <a:srgbClr val="FC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6730" autoAdjust="0"/>
  </p:normalViewPr>
  <p:slideViewPr>
    <p:cSldViewPr snapToGrid="0">
      <p:cViewPr varScale="1">
        <p:scale>
          <a:sx n="105" d="100"/>
          <a:sy n="105" d="100"/>
        </p:scale>
        <p:origin x="144" y="450"/>
      </p:cViewPr>
      <p:guideLst>
        <p:guide orient="horz" pos="346"/>
        <p:guide pos="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9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EED7A3-6BCC-4A53-ADC7-161901778E64}" type="pres">
      <dgm:prSet presAssocID="{B9C32B05-62EA-407A-B21C-2310C794570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C6893-73B1-4A8C-A75D-FCBFED62213C}" type="pres">
      <dgm:prSet presAssocID="{B9C32B05-62EA-407A-B21C-2310C7945705}" presName="arrow" presStyleLbl="bgShp" presStyleIdx="0" presStyleCnt="1" custScaleX="114129" custLinFactNeighborX="-1565" custLinFactNeighborY="-182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EA01F96E-2024-450C-BF3F-6D539D9D0CD2}" type="pres">
      <dgm:prSet presAssocID="{B9C32B05-62EA-407A-B21C-2310C7945705}" presName="linearProcess" presStyleCnt="0"/>
      <dgm:spPr/>
    </dgm:pt>
  </dgm:ptLst>
  <dgm:cxnLst>
    <dgm:cxn modelId="{5746A614-85DC-4540-AE2F-52537BE3E5C3}" type="presOf" srcId="{B9C32B05-62EA-407A-B21C-2310C7945705}" destId="{A7EED7A3-6BCC-4A53-ADC7-161901778E64}" srcOrd="0" destOrd="0" presId="urn:microsoft.com/office/officeart/2005/8/layout/hProcess9"/>
    <dgm:cxn modelId="{104DE3AA-8019-47E8-A5DB-8EA5DA6C85C2}" type="presParOf" srcId="{A7EED7A3-6BCC-4A53-ADC7-161901778E64}" destId="{819C6893-73B1-4A8C-A75D-FCBFED62213C}" srcOrd="0" destOrd="0" presId="urn:microsoft.com/office/officeart/2005/8/layout/hProcess9"/>
    <dgm:cxn modelId="{FFE37DD2-C795-4909-B9B7-53B19F8150CC}" type="presParOf" srcId="{A7EED7A3-6BCC-4A53-ADC7-161901778E64}" destId="{EA01F96E-2024-450C-BF3F-6D539D9D0CD2}" srcOrd="1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C6893-73B1-4A8C-A75D-FCBFED62213C}">
      <dsp:nvSpPr>
        <dsp:cNvPr id="0" name=""/>
        <dsp:cNvSpPr/>
      </dsp:nvSpPr>
      <dsp:spPr>
        <a:xfrm>
          <a:off x="19359" y="0"/>
          <a:ext cx="11387320" cy="3805334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2157-2EE5-4F44-8ABE-4FF6C97A377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C4B8F-C967-4254-B7F8-0B76A2BB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1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858000" cy="3600450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4B8F-C967-4254-B7F8-0B76A2BBAA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&amp; Google Slides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4B8F-C967-4254-B7F8-0B76A2BBAA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8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4B8F-C967-4254-B7F8-0B76A2BBAA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1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&amp; Google Slides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&amp; Google Slides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5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453" y="1597539"/>
            <a:ext cx="3425774" cy="472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02" b="1" i="0">
                <a:solidFill>
                  <a:srgbClr val="522E91"/>
                </a:solidFill>
                <a:latin typeface="GothamPro-Black"/>
                <a:cs typeface="GothamPro-Black"/>
              </a:defRPr>
            </a:lvl1pPr>
          </a:lstStyle>
          <a:p>
            <a:endParaRPr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7BD62EC9-DFD3-7A41-B0E5-4FDB8E4497E7}"/>
              </a:ext>
            </a:extLst>
          </p:cNvPr>
          <p:cNvSpPr txBox="1"/>
          <p:nvPr userDrawn="1"/>
        </p:nvSpPr>
        <p:spPr>
          <a:xfrm>
            <a:off x="10855732" y="998517"/>
            <a:ext cx="231646" cy="115438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algn="r">
              <a:lnSpc>
                <a:spcPct val="100000"/>
              </a:lnSpc>
              <a:spcBef>
                <a:spcPts val="64"/>
              </a:spcBef>
            </a:pPr>
            <a:r>
              <a:rPr sz="697" spc="64" dirty="0">
                <a:solidFill>
                  <a:srgbClr val="522E91"/>
                </a:solidFill>
                <a:latin typeface="Gotham Pro"/>
                <a:cs typeface="Gotham Pro"/>
              </a:rPr>
              <a:t>/3</a:t>
            </a:r>
            <a:r>
              <a:rPr sz="697" spc="-91" dirty="0">
                <a:solidFill>
                  <a:srgbClr val="522E91"/>
                </a:solidFill>
                <a:latin typeface="Gotham Pro"/>
                <a:cs typeface="Gotham Pro"/>
              </a:rPr>
              <a:t> </a:t>
            </a:r>
            <a:r>
              <a:rPr sz="697" dirty="0">
                <a:solidFill>
                  <a:srgbClr val="522E91"/>
                </a:solidFill>
                <a:latin typeface="Gotham Pro"/>
                <a:cs typeface="Gotham Pro"/>
              </a:rPr>
              <a:t>3</a:t>
            </a:r>
            <a:endParaRPr sz="697" dirty="0">
              <a:latin typeface="Gotham Pro"/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56198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8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8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1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7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0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1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3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F24B-4013-405A-8B13-BE63D12CC19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7C45-99F2-41E3-8E4A-33C19DDE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DCD2AA-88FA-3941-830C-604FACCF5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62" y="-26304"/>
            <a:ext cx="12238763" cy="68843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2634" y="1633028"/>
            <a:ext cx="3695080" cy="1802996"/>
          </a:xfrm>
          <a:prstGeom prst="rect">
            <a:avLst/>
          </a:prstGeom>
        </p:spPr>
        <p:txBody>
          <a:bodyPr vert="horz" wrap="square" lIns="0" tIns="31305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2465"/>
              </a:spcBef>
            </a:pPr>
            <a:r>
              <a:rPr sz="6428" spc="-224" dirty="0"/>
              <a:t>МТУСИ</a:t>
            </a:r>
            <a:endParaRPr sz="6428" dirty="0"/>
          </a:p>
          <a:p>
            <a:pPr marL="23489" marR="3081">
              <a:lnSpc>
                <a:spcPct val="100699"/>
              </a:lnSpc>
              <a:spcBef>
                <a:spcPts val="525"/>
              </a:spcBef>
            </a:pPr>
            <a:r>
              <a:rPr sz="1395" spc="6" dirty="0">
                <a:latin typeface="Gotham Pro"/>
                <a:cs typeface="Gotham Pro"/>
              </a:rPr>
              <a:t>Московский </a:t>
            </a:r>
            <a:r>
              <a:rPr sz="1395" dirty="0">
                <a:latin typeface="Gotham Pro"/>
                <a:cs typeface="Gotham Pro"/>
              </a:rPr>
              <a:t>Технический </a:t>
            </a:r>
            <a:r>
              <a:rPr sz="1395" spc="6" dirty="0">
                <a:latin typeface="Gotham Pro"/>
                <a:cs typeface="Gotham Pro"/>
              </a:rPr>
              <a:t>Университет  </a:t>
            </a:r>
            <a:r>
              <a:rPr sz="1395" spc="9" dirty="0">
                <a:latin typeface="Gotham Pro"/>
                <a:cs typeface="Gotham Pro"/>
              </a:rPr>
              <a:t>Связи </a:t>
            </a:r>
            <a:r>
              <a:rPr sz="1395" spc="6" dirty="0">
                <a:latin typeface="Gotham Pro"/>
                <a:cs typeface="Gotham Pro"/>
              </a:rPr>
              <a:t>и</a:t>
            </a:r>
            <a:r>
              <a:rPr sz="1395" spc="-9" dirty="0">
                <a:latin typeface="Gotham Pro"/>
                <a:cs typeface="Gotham Pro"/>
              </a:rPr>
              <a:t> </a:t>
            </a:r>
            <a:r>
              <a:rPr sz="1395" spc="15" dirty="0">
                <a:latin typeface="Gotham Pro"/>
                <a:cs typeface="Gotham Pro"/>
              </a:rPr>
              <a:t>Информатики</a:t>
            </a:r>
            <a:endParaRPr sz="1395" dirty="0">
              <a:latin typeface="Gotham Pro"/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15225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09" y="1461077"/>
            <a:ext cx="6720840" cy="35747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8402" y="546039"/>
            <a:ext cx="1163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каналов связи с абитуриентом</a:t>
            </a:r>
            <a:endParaRPr lang="ru-RU" sz="24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" y="1744542"/>
            <a:ext cx="3967732" cy="357970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-14549"/>
            <a:ext cx="12192001" cy="568881"/>
            <a:chOff x="0" y="-14549"/>
            <a:chExt cx="12192001" cy="56888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" y="-14549"/>
              <a:ext cx="12192000" cy="56888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 Placeholder 4"/>
            <p:cNvSpPr txBox="1">
              <a:spLocks/>
            </p:cNvSpPr>
            <p:nvPr/>
          </p:nvSpPr>
          <p:spPr>
            <a:xfrm>
              <a:off x="0" y="61958"/>
              <a:ext cx="8814816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ПРИЕМНАЯ КАМПАНИЯ 2021 г. ЧТО НОВОГО?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" y="546010"/>
            <a:ext cx="558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ЛК абитуриента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4549"/>
            <a:ext cx="12842543" cy="56888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0" y="61958"/>
            <a:ext cx="880567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2021 г. ЧТО НОВОГО?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5" y="1362171"/>
            <a:ext cx="4121253" cy="469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5" y="2515248"/>
            <a:ext cx="4121253" cy="2688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775" y="946120"/>
            <a:ext cx="69871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Рейтинг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конкурсе;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Подача согласия на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зачисление;</a:t>
            </a:r>
          </a:p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Счётчик подачи согласий на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зачисление; </a:t>
            </a:r>
          </a:p>
          <a:p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Возможность многократной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загрузки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</a:p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Возможность смены согласия на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зачисление; </a:t>
            </a:r>
          </a:p>
          <a:p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Возможность выбора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предметов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для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сдачи;</a:t>
            </a:r>
          </a:p>
          <a:p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«дурака» при вводе данных;</a:t>
            </a:r>
          </a:p>
          <a:p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контроль нормативных сроков.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97" y="546010"/>
            <a:ext cx="558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ЛК модератора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14549"/>
            <a:ext cx="12192000" cy="56888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0" y="61958"/>
            <a:ext cx="882396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2021 г. ЧТО НОВОГО?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775" y="791336"/>
            <a:ext cx="6987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заявлениям;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анкет с загрузкой документов;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и согласия на зачисление в 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1С;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абитуриентом; 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Логирование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модераторов;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анкет по модераторам;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анкет в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файл;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</a:t>
            </a:r>
            <a:r>
              <a:rPr lang="en-US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абитуриентам;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в ЛК абитуриента.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1" y="1049867"/>
            <a:ext cx="3714621" cy="5649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39" y="3744202"/>
            <a:ext cx="7055834" cy="29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14" y="1070298"/>
            <a:ext cx="6604409" cy="3569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9" y="3374584"/>
            <a:ext cx="5645022" cy="2648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341" y="546010"/>
            <a:ext cx="965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Конвергенция облаков для оптимизации затрат без потери качества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14549"/>
            <a:ext cx="12192000" cy="56888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0" y="61958"/>
            <a:ext cx="883310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2021 г. ЧТО НОВОГО?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57" y="1314820"/>
            <a:ext cx="4756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ВКС в облаке поставщика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работы в собственном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облаке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09" y="4817414"/>
            <a:ext cx="4039054" cy="19379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406" y="4817415"/>
            <a:ext cx="4039405" cy="20405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966" y="4817415"/>
            <a:ext cx="3269482" cy="15495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276" y="3145735"/>
            <a:ext cx="2844973" cy="2208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485" y="546010"/>
            <a:ext cx="965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только ВАТС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4549"/>
            <a:ext cx="12842543" cy="56888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0" y="61958"/>
            <a:ext cx="942008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2021 г. ЧТО НОВОГО?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0314" y="1618185"/>
            <a:ext cx="44764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Сократили потери вызовов минимум на 60%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снизились </a:t>
            </a:r>
            <a:r>
              <a:rPr lang="en-US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% дозвона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загрузки операторов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статистика по звонкам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66" y="2128574"/>
            <a:ext cx="2097206" cy="153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276" y="554332"/>
            <a:ext cx="2850721" cy="2740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276" y="5354139"/>
            <a:ext cx="2844973" cy="12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B6DCD2AA-88FA-3941-830C-604FACCF5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62" y="-26304"/>
            <a:ext cx="12238763" cy="688430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497" y="1989711"/>
            <a:ext cx="10144564" cy="102305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ru-RU" sz="6430" spc="-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r>
              <a:rPr sz="6430" spc="-4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430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sz="6600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74012" y="5157024"/>
            <a:ext cx="2224133" cy="57710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spc="-6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111024, </a:t>
            </a:r>
            <a:r>
              <a:rPr sz="1395" spc="-64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1395" spc="3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95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  <a:endParaRPr sz="1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>
              <a:lnSpc>
                <a:spcPts val="1637"/>
              </a:lnSpc>
            </a:pPr>
            <a:r>
              <a:rPr sz="1395" spc="-6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Авиамоторная,</a:t>
            </a:r>
            <a:r>
              <a:rPr sz="1395" spc="-45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95" spc="3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95" spc="3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С3</a:t>
            </a:r>
            <a:endParaRPr sz="1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>
              <a:spcBef>
                <a:spcPts val="415"/>
              </a:spcBef>
            </a:pPr>
            <a:endParaRPr sz="69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74012" y="4327038"/>
            <a:ext cx="1659243" cy="949920"/>
          </a:xfrm>
          <a:prstGeom prst="rect">
            <a:avLst/>
          </a:prstGeom>
        </p:spPr>
        <p:txBody>
          <a:bodyPr vert="horz" wrap="square" lIns="0" tIns="112439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sz="1395" spc="3" dirty="0">
                <a:solidFill>
                  <a:srgbClr val="522E91"/>
                </a:solidFill>
                <a:latin typeface="GothamPro-Light"/>
                <a:cs typeface="GothamPro-Light"/>
              </a:rPr>
              <a:t>+7 </a:t>
            </a:r>
            <a:r>
              <a:rPr sz="1395" spc="-3" dirty="0">
                <a:solidFill>
                  <a:srgbClr val="522E91"/>
                </a:solidFill>
                <a:latin typeface="GothamPro-Light"/>
                <a:cs typeface="GothamPro-Light"/>
              </a:rPr>
              <a:t>(495)</a:t>
            </a:r>
            <a:r>
              <a:rPr sz="1395" spc="-42" dirty="0">
                <a:solidFill>
                  <a:srgbClr val="522E91"/>
                </a:solidFill>
                <a:latin typeface="GothamPro-Light"/>
                <a:cs typeface="GothamPro-Light"/>
              </a:rPr>
              <a:t> </a:t>
            </a:r>
            <a:r>
              <a:rPr lang="ru-RU" sz="1395" spc="-21" dirty="0" smtClean="0">
                <a:solidFill>
                  <a:srgbClr val="522E91"/>
                </a:solidFill>
                <a:latin typeface="GothamPro-Light"/>
                <a:cs typeface="GothamPro-Light"/>
              </a:rPr>
              <a:t>957</a:t>
            </a:r>
            <a:r>
              <a:rPr sz="1395" spc="-21" dirty="0" smtClean="0">
                <a:solidFill>
                  <a:srgbClr val="522E91"/>
                </a:solidFill>
                <a:latin typeface="GothamPro-Light"/>
                <a:cs typeface="GothamPro-Light"/>
              </a:rPr>
              <a:t>-</a:t>
            </a:r>
            <a:r>
              <a:rPr lang="ru-RU" sz="1395" spc="-21" dirty="0" smtClean="0">
                <a:solidFill>
                  <a:srgbClr val="522E91"/>
                </a:solidFill>
                <a:latin typeface="GothamPro-Light"/>
                <a:cs typeface="GothamPro-Light"/>
              </a:rPr>
              <a:t>77</a:t>
            </a:r>
            <a:r>
              <a:rPr sz="1395" spc="-21" dirty="0" smtClean="0">
                <a:solidFill>
                  <a:srgbClr val="522E91"/>
                </a:solidFill>
                <a:latin typeface="GothamPro-Light"/>
                <a:cs typeface="GothamPro-Light"/>
              </a:rPr>
              <a:t>-</a:t>
            </a:r>
            <a:r>
              <a:rPr lang="ru-RU" sz="1395" spc="-21" dirty="0" smtClean="0">
                <a:solidFill>
                  <a:srgbClr val="522E91"/>
                </a:solidFill>
                <a:latin typeface="GothamPro-Light"/>
                <a:cs typeface="GothamPro-Light"/>
              </a:rPr>
              <a:t>99</a:t>
            </a:r>
          </a:p>
          <a:p>
            <a:pPr>
              <a:spcBef>
                <a:spcPts val="600"/>
              </a:spcBef>
            </a:pPr>
            <a:r>
              <a:rPr lang="en-US" sz="1395" u="sng" dirty="0">
                <a:solidFill>
                  <a:srgbClr val="522E91"/>
                </a:solidFill>
                <a:latin typeface="GothamPro-Light"/>
                <a:cs typeface="GothamPro-Light"/>
              </a:rPr>
              <a:t>disit@mtuci.ru</a:t>
            </a:r>
            <a:endParaRPr lang="en-US" sz="1395" u="sng" dirty="0">
              <a:latin typeface="GothamPro-Light"/>
              <a:cs typeface="GothamPro-Light"/>
            </a:endParaRPr>
          </a:p>
          <a:p>
            <a:pPr marL="7701">
              <a:spcBef>
                <a:spcPts val="885"/>
              </a:spcBef>
            </a:pPr>
            <a:endParaRPr sz="1395" dirty="0">
              <a:latin typeface="GothamPro-Light"/>
              <a:cs typeface="GothamPro-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4CF570-0EF5-674F-A6F1-3C2EE6073CF3}"/>
              </a:ext>
            </a:extLst>
          </p:cNvPr>
          <p:cNvSpPr txBox="1"/>
          <p:nvPr/>
        </p:nvSpPr>
        <p:spPr>
          <a:xfrm>
            <a:off x="7552092" y="3324432"/>
            <a:ext cx="349268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522E91"/>
                  </a:solidFill>
                </a:ln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Тычин В.И</a:t>
            </a:r>
          </a:p>
          <a:p>
            <a:r>
              <a:rPr lang="ru-RU" sz="3200" b="1" dirty="0" smtClean="0">
                <a:ln w="12700">
                  <a:solidFill>
                    <a:srgbClr val="522E91"/>
                  </a:solidFill>
                </a:ln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ДИСиТ</a:t>
            </a:r>
            <a:endParaRPr lang="en-RU" sz="3200" b="1" dirty="0">
              <a:ln w="12700">
                <a:solidFill>
                  <a:srgbClr val="522E91"/>
                </a:solidFill>
              </a:ln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8676315"/>
              </p:ext>
            </p:extLst>
          </p:nvPr>
        </p:nvGraphicFramePr>
        <p:xfrm>
          <a:off x="405785" y="852985"/>
          <a:ext cx="11738338" cy="380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82615" y="3949553"/>
            <a:ext cx="962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01.04.2021 ВСЕ серверные </a:t>
            </a:r>
            <a:r>
              <a:rPr lang="ru-RU" sz="24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endParaRPr lang="ru-RU" sz="24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МТУСИ </a:t>
            </a:r>
            <a:r>
              <a:rPr lang="ru-RU" sz="24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Облачных </a:t>
            </a: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инфраструктурах</a:t>
            </a:r>
            <a:r>
              <a:rPr lang="ru-RU" sz="24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облако поставщика и </a:t>
            </a:r>
            <a:r>
              <a:rPr lang="ru-RU" sz="24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внутренние.</a:t>
            </a:r>
          </a:p>
          <a:p>
            <a:endParaRPr lang="ru-RU" sz="24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01.09.2021 приступили к виртуализации </a:t>
            </a:r>
            <a:r>
              <a:rPr lang="ru-RU" sz="24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</a:t>
            </a:r>
            <a:endParaRPr lang="ru-RU" sz="24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1268" y="1910779"/>
            <a:ext cx="2202872" cy="1550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01.2020-04.2020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Облако поставщика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990" y="1910779"/>
            <a:ext cx="2103911" cy="1550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04.2020 – 04.2021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виртуализация своих серверов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9751" y="1910779"/>
            <a:ext cx="2519548" cy="1550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04.2020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Виртуализация рабочих мест для учебных 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820"/>
            <a:ext cx="12192000" cy="5510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1103" y="66680"/>
            <a:ext cx="1205072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ИНФРАСТРУКТУРУ. ВИРТУАЛИЗАЦИЯ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" y="563197"/>
            <a:ext cx="965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и ресурсы ВУЗа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14549"/>
            <a:ext cx="12192000" cy="56888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0" y="61958"/>
            <a:ext cx="1205779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ИНФРАСТРУКТУРУ. ВИРТУАЛИЗАЦИЯ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8852" y="1171308"/>
            <a:ext cx="61483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Развернули собственные облака для: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ЭОС</a:t>
            </a:r>
            <a:endParaRPr lang="ru-RU" sz="16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Виртуализации </a:t>
            </a:r>
            <a:r>
              <a:rPr lang="ru-RU" sz="16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компьютерных </a:t>
            </a:r>
            <a:r>
              <a:rPr lang="ru-RU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ПО от Российских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 или </a:t>
            </a:r>
            <a:r>
              <a:rPr lang="en-US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Аккумулируем физические сервера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" y="1253195"/>
            <a:ext cx="3747288" cy="49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5" y="2609243"/>
            <a:ext cx="4389840" cy="23519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2192000" cy="554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0" y="61958"/>
            <a:ext cx="1205779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ИНФРАСТРУКТУРУ. ВИРТУАЛИЗАЦИЯ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448" y="554332"/>
            <a:ext cx="965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Виртуализация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357" y="1244460"/>
            <a:ext cx="4332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Развернули собственное облако: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KVM</a:t>
            </a:r>
            <a:endParaRPr lang="ru-RU" sz="16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</a:t>
            </a:r>
            <a:r>
              <a:rPr lang="en-US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</a:t>
            </a:r>
            <a:r>
              <a:rPr lang="ru-RU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OpenNebula</a:t>
            </a:r>
            <a:endParaRPr lang="ru-RU" sz="16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671" y="554332"/>
            <a:ext cx="43326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Разворачиваем учебное облако: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 </a:t>
            </a:r>
            <a:r>
              <a:rPr lang="ru-RU" sz="16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 Виртуализация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06" y="4727696"/>
            <a:ext cx="1271960" cy="1780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78" y="2363264"/>
            <a:ext cx="3311488" cy="1566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" y="4981780"/>
            <a:ext cx="3179540" cy="1526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10" y="1527048"/>
            <a:ext cx="4581242" cy="21640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10" y="3200400"/>
            <a:ext cx="4581241" cy="2180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09" y="4334256"/>
            <a:ext cx="4581242" cy="21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-14549"/>
            <a:ext cx="12192000" cy="56888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0" y="61958"/>
            <a:ext cx="1205779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ИНФРАСТРУКТУРУ. ВИРТУАЛИЗАЦИЯ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76" y="566831"/>
            <a:ext cx="965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2000" b="1" dirty="0" err="1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виртуализаци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инфраструктурных решений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2" y="567774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1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 smtClean="0">
                <a:solidFill>
                  <a:srgbClr val="F81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1.10.2021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Подписано трехстороннее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между ФГБОУ ВО МТУСИ, ООО «Ред Софт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ООО ГК «ТОНК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F81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МТУСИ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«Цифровой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2000" b="1" dirty="0" err="1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виртуализаци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инфраструктурных </a:t>
            </a:r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решений» на 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отечественных решений ООО «</a:t>
            </a:r>
            <a:r>
              <a:rPr lang="ru-RU" sz="2000" b="1" dirty="0">
                <a:solidFill>
                  <a:srgbClr val="F81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 СОФТ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ООО ГК «</a:t>
            </a:r>
            <a:r>
              <a:rPr lang="ru-RU" sz="2000" b="1" dirty="0">
                <a:solidFill>
                  <a:srgbClr val="F81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</a:t>
            </a:r>
            <a:r>
              <a:rPr lang="ru-RU" sz="20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31" y="1444349"/>
            <a:ext cx="7494366" cy="3721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7" y="3767401"/>
            <a:ext cx="3098567" cy="1786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7" y="1062083"/>
            <a:ext cx="6972764" cy="23914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81" y="3752602"/>
            <a:ext cx="2979158" cy="18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128" y="616671"/>
            <a:ext cx="11673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облаке поставщика размещаем ресурсы Университета, требующие гарантированный доступ 24/7/365:</a:t>
            </a:r>
          </a:p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ВУЗа,</a:t>
            </a:r>
          </a:p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ПК,</a:t>
            </a:r>
          </a:p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Абитуриента,</a:t>
            </a:r>
          </a:p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Видеоконференций для </a:t>
            </a: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24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715" y="2588"/>
            <a:ext cx="12198715" cy="5466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-4756" y="63120"/>
            <a:ext cx="1205072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ИНФРАСТРУКТУРУ. ВИРТУАЛИЗАЦИЯ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3" y="3087328"/>
            <a:ext cx="11523412" cy="35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0381" y="2143800"/>
            <a:ext cx="9537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Бизнес-процесс ПК полностью прошел на ресурсах, размещенных в облаках, без технических сбоев. Концепция виртуализации серверов и динамическое перераспределение нагрузки между облаками собственными и поставщика, полностью оправдалась.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715" y="2588"/>
            <a:ext cx="12198715" cy="5466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3532" y="63120"/>
            <a:ext cx="1205072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2021 г. ЧТО НОВОГО?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94122"/>
            <a:ext cx="12192000" cy="64891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6" y="963003"/>
            <a:ext cx="3153078" cy="3273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341" y="546010"/>
            <a:ext cx="558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движка сайт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84413" y="1948361"/>
            <a:ext cx="2441517" cy="87289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24" y="2821257"/>
            <a:ext cx="3071700" cy="20259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25" y="766402"/>
            <a:ext cx="3071699" cy="183314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-14549"/>
            <a:ext cx="12192001" cy="568881"/>
            <a:chOff x="0" y="-14549"/>
            <a:chExt cx="12192001" cy="56888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" y="-14549"/>
              <a:ext cx="12192000" cy="56888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 Placeholder 4"/>
            <p:cNvSpPr txBox="1">
              <a:spLocks/>
            </p:cNvSpPr>
            <p:nvPr/>
          </p:nvSpPr>
          <p:spPr>
            <a:xfrm>
              <a:off x="0" y="61958"/>
              <a:ext cx="9610344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ПРИЕМНАЯ КАМПАНИЯ 2021 г. ЧТО НОВОГО?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354" y="4644771"/>
            <a:ext cx="10174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построен на системе управления контентом </a:t>
            </a:r>
            <a:r>
              <a:rPr lang="ru-RU" sz="2000" dirty="0" err="1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Битрикс</a:t>
            </a: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Прописано </a:t>
            </a: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2000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контентом: интерфейс пользователя позволяет </a:t>
            </a: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</a:t>
            </a:r>
            <a:r>
              <a:rPr lang="ru-RU" sz="2000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специальных навыков размещать сложный контент и обеспечивать сложную компоновку из картинок, таблиц и текста</a:t>
            </a: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ПК Столкнулись с DDOS атакой на </a:t>
            </a:r>
            <a:r>
              <a:rPr lang="ru-RU" sz="2000" dirty="0" err="1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WEBресурсы</a:t>
            </a:r>
            <a:r>
              <a:rPr lang="ru-RU" sz="2000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Университета. Были вынуждены искать решения для защиты. Вывод: готовится к DDOS надо, и надо заранее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16" y="554332"/>
            <a:ext cx="1795512" cy="6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8" y="1171326"/>
            <a:ext cx="7931443" cy="4378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3" y="576072"/>
            <a:ext cx="3681717" cy="6281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812" y="5266265"/>
            <a:ext cx="829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Фотолента </a:t>
            </a:r>
            <a:r>
              <a:rPr lang="ru-RU" sz="2000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— компонент с административной частью, позволяющей оперативно </a:t>
            </a: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</a:t>
            </a:r>
            <a:r>
              <a:rPr lang="ru-RU" sz="2000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фотографий, без предварительной обработки.</a:t>
            </a:r>
            <a:endParaRPr lang="ru-RU" sz="2000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0603" y="-14550"/>
            <a:ext cx="8907785" cy="214510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Новый </a:t>
            </a:r>
            <a:r>
              <a:rPr lang="en-US" sz="2000" b="1" dirty="0" smtClean="0">
                <a:solidFill>
                  <a:srgbClr val="522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UX/UI</a:t>
            </a:r>
            <a:endParaRPr lang="ru-RU" sz="2000" b="1" dirty="0">
              <a:solidFill>
                <a:srgbClr val="522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-14549"/>
            <a:ext cx="12192001" cy="568881"/>
            <a:chOff x="0" y="-14549"/>
            <a:chExt cx="12192001" cy="56888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" y="-14549"/>
              <a:ext cx="12192000" cy="56888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 Placeholder 4"/>
            <p:cNvSpPr txBox="1">
              <a:spLocks/>
            </p:cNvSpPr>
            <p:nvPr/>
          </p:nvSpPr>
          <p:spPr>
            <a:xfrm>
              <a:off x="0" y="61958"/>
              <a:ext cx="8816622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ПРИЕМНАЯ КАМПАНИЯ 2021 г. ЧТО НОВОГО?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3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637</Words>
  <Application>Microsoft Office PowerPoint</Application>
  <PresentationFormat>Широкоэкранный</PresentationFormat>
  <Paragraphs>116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Gotham Pro</vt:lpstr>
      <vt:lpstr>GothamPro-Black</vt:lpstr>
      <vt:lpstr>GothamPro-Light</vt:lpstr>
      <vt:lpstr>Times New Roman</vt:lpstr>
      <vt:lpstr>Wingdings</vt:lpstr>
      <vt:lpstr>Тема Office</vt:lpstr>
      <vt:lpstr>МТУСИ Московский Технический Университет  Связи и Информатики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Curved List</dc:title>
  <dc:creator>root</dc:creator>
  <cp:lastModifiedBy>root</cp:lastModifiedBy>
  <cp:revision>393</cp:revision>
  <dcterms:created xsi:type="dcterms:W3CDTF">2021-03-11T19:31:01Z</dcterms:created>
  <dcterms:modified xsi:type="dcterms:W3CDTF">2021-10-05T10:08:10Z</dcterms:modified>
</cp:coreProperties>
</file>